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19"/>
  </p:notesMasterIdLst>
  <p:sldIdLst>
    <p:sldId id="4424" r:id="rId2"/>
    <p:sldId id="4446" r:id="rId3"/>
    <p:sldId id="4432" r:id="rId4"/>
    <p:sldId id="4433" r:id="rId5"/>
    <p:sldId id="4448" r:id="rId6"/>
    <p:sldId id="4434" r:id="rId7"/>
    <p:sldId id="4435" r:id="rId8"/>
    <p:sldId id="4449" r:id="rId9"/>
    <p:sldId id="4436" r:id="rId10"/>
    <p:sldId id="4440" r:id="rId11"/>
    <p:sldId id="4437" r:id="rId12"/>
    <p:sldId id="4438" r:id="rId13"/>
    <p:sldId id="4439" r:id="rId14"/>
    <p:sldId id="4441" r:id="rId15"/>
    <p:sldId id="4443" r:id="rId16"/>
    <p:sldId id="4444" r:id="rId17"/>
    <p:sldId id="4425" r:id="rId18"/>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E67"/>
    <a:srgbClr val="1308A6"/>
    <a:srgbClr val="EFF1F8"/>
    <a:srgbClr val="373737"/>
    <a:srgbClr val="375B8A"/>
    <a:srgbClr val="445469"/>
    <a:srgbClr val="2C48D2"/>
    <a:srgbClr val="4582B9"/>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07" autoAdjust="0"/>
    <p:restoredTop sz="95763" autoAdjust="0"/>
  </p:normalViewPr>
  <p:slideViewPr>
    <p:cSldViewPr snapToGrid="0" snapToObjects="1">
      <p:cViewPr varScale="1">
        <p:scale>
          <a:sx n="35" d="100"/>
          <a:sy n="35" d="100"/>
        </p:scale>
        <p:origin x="594" y="84"/>
      </p:cViewPr>
      <p:guideLst/>
    </p:cSldViewPr>
  </p:slid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B6F3DF-8139-4F62-82A0-01172E871B15}" type="doc">
      <dgm:prSet loTypeId="urn:microsoft.com/office/officeart/2008/layout/VerticalCurvedList" loCatId="list" qsTypeId="urn:microsoft.com/office/officeart/2005/8/quickstyle/3d1" qsCatId="3D" csTypeId="urn:microsoft.com/office/officeart/2005/8/colors/colorful4" csCatId="colorful" phldr="0"/>
      <dgm:spPr/>
      <dgm:t>
        <a:bodyPr/>
        <a:lstStyle/>
        <a:p>
          <a:endParaRPr lang="en-IN"/>
        </a:p>
      </dgm:t>
    </dgm:pt>
    <dgm:pt modelId="{7A5E11D9-2EB4-4DD3-BFC7-E293865CD29C}" type="pres">
      <dgm:prSet presAssocID="{D6B6F3DF-8139-4F62-82A0-01172E871B15}" presName="Name0" presStyleCnt="0">
        <dgm:presLayoutVars>
          <dgm:chMax val="7"/>
          <dgm:chPref val="7"/>
          <dgm:dir/>
        </dgm:presLayoutVars>
      </dgm:prSet>
      <dgm:spPr/>
    </dgm:pt>
    <dgm:pt modelId="{A6CA01B4-485E-42FB-B24D-9E5CD0DD948A}" type="pres">
      <dgm:prSet presAssocID="{D6B6F3DF-8139-4F62-82A0-01172E871B15}" presName="Name1" presStyleCnt="0"/>
      <dgm:spPr/>
    </dgm:pt>
    <dgm:pt modelId="{6959A323-B1B1-4521-820D-33C8A813A2C4}" type="pres">
      <dgm:prSet presAssocID="{D6B6F3DF-8139-4F62-82A0-01172E871B15}" presName="cycle" presStyleCnt="0"/>
      <dgm:spPr/>
    </dgm:pt>
    <dgm:pt modelId="{AE60423F-3677-4C79-BDD4-0E54C57E1BD3}" type="pres">
      <dgm:prSet presAssocID="{D6B6F3DF-8139-4F62-82A0-01172E871B15}" presName="srcNode" presStyleLbl="node1" presStyleIdx="0" presStyleCnt="0"/>
      <dgm:spPr/>
    </dgm:pt>
    <dgm:pt modelId="{4590B138-0570-4BA8-BF3E-151A1BC68DC9}" type="pres">
      <dgm:prSet presAssocID="{D6B6F3DF-8139-4F62-82A0-01172E871B15}" presName="conn" presStyleLbl="parChTrans1D2" presStyleIdx="0" presStyleCnt="1"/>
      <dgm:spPr/>
    </dgm:pt>
    <dgm:pt modelId="{735D968B-CB31-49BF-9567-3E325FFA2746}" type="pres">
      <dgm:prSet presAssocID="{D6B6F3DF-8139-4F62-82A0-01172E871B15}" presName="extraNode" presStyleLbl="node1" presStyleIdx="0" presStyleCnt="0"/>
      <dgm:spPr/>
    </dgm:pt>
    <dgm:pt modelId="{04B62A3B-D773-4DC0-B369-20893B4B75B1}" type="pres">
      <dgm:prSet presAssocID="{D6B6F3DF-8139-4F62-82A0-01172E871B15}" presName="dstNode" presStyleLbl="node1" presStyleIdx="0" presStyleCnt="0"/>
      <dgm:spPr/>
    </dgm:pt>
  </dgm:ptLst>
  <dgm:cxnLst>
    <dgm:cxn modelId="{3DB75307-3D25-49A5-AAC4-6F132DDF1704}" type="presOf" srcId="{D6B6F3DF-8139-4F62-82A0-01172E871B15}" destId="{7A5E11D9-2EB4-4DD3-BFC7-E293865CD29C}" srcOrd="0" destOrd="0" presId="urn:microsoft.com/office/officeart/2008/layout/VerticalCurvedList"/>
    <dgm:cxn modelId="{EFA472FF-87E7-488D-83D3-7B2E20D7EE39}" type="presParOf" srcId="{7A5E11D9-2EB4-4DD3-BFC7-E293865CD29C}" destId="{A6CA01B4-485E-42FB-B24D-9E5CD0DD948A}" srcOrd="0" destOrd="0" presId="urn:microsoft.com/office/officeart/2008/layout/VerticalCurvedList"/>
    <dgm:cxn modelId="{6634108D-6C80-40D3-80DC-307D15F440F4}" type="presParOf" srcId="{A6CA01B4-485E-42FB-B24D-9E5CD0DD948A}" destId="{6959A323-B1B1-4521-820D-33C8A813A2C4}" srcOrd="0" destOrd="0" presId="urn:microsoft.com/office/officeart/2008/layout/VerticalCurvedList"/>
    <dgm:cxn modelId="{738A5B06-FE74-446B-BDDF-D102CD8B01B0}" type="presParOf" srcId="{6959A323-B1B1-4521-820D-33C8A813A2C4}" destId="{AE60423F-3677-4C79-BDD4-0E54C57E1BD3}" srcOrd="0" destOrd="0" presId="urn:microsoft.com/office/officeart/2008/layout/VerticalCurvedList"/>
    <dgm:cxn modelId="{05882678-1D11-4EE6-8CF1-D8D5E3E8849D}" type="presParOf" srcId="{6959A323-B1B1-4521-820D-33C8A813A2C4}" destId="{4590B138-0570-4BA8-BF3E-151A1BC68DC9}" srcOrd="1" destOrd="0" presId="urn:microsoft.com/office/officeart/2008/layout/VerticalCurvedList"/>
    <dgm:cxn modelId="{9E8F8EA3-F41F-40B4-871F-56DE5A468B5D}" type="presParOf" srcId="{6959A323-B1B1-4521-820D-33C8A813A2C4}" destId="{735D968B-CB31-49BF-9567-3E325FFA2746}" srcOrd="2" destOrd="0" presId="urn:microsoft.com/office/officeart/2008/layout/VerticalCurvedList"/>
    <dgm:cxn modelId="{EF22DD63-8FA6-4D73-B13F-BC05A2F2F600}" type="presParOf" srcId="{6959A323-B1B1-4521-820D-33C8A813A2C4}" destId="{04B62A3B-D773-4DC0-B369-20893B4B75B1}" srcOrd="3"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B6F3DF-8139-4F62-82A0-01172E871B15}" type="doc">
      <dgm:prSet loTypeId="urn:microsoft.com/office/officeart/2008/layout/VerticalCurvedList" loCatId="list" qsTypeId="urn:microsoft.com/office/officeart/2005/8/quickstyle/3d1" qsCatId="3D" csTypeId="urn:microsoft.com/office/officeart/2005/8/colors/colorful4" csCatId="colorful" phldr="0"/>
      <dgm:spPr/>
      <dgm:t>
        <a:bodyPr/>
        <a:lstStyle/>
        <a:p>
          <a:endParaRPr lang="en-IN"/>
        </a:p>
      </dgm:t>
    </dgm:pt>
    <dgm:pt modelId="{7A5E11D9-2EB4-4DD3-BFC7-E293865CD29C}" type="pres">
      <dgm:prSet presAssocID="{D6B6F3DF-8139-4F62-82A0-01172E871B15}" presName="Name0" presStyleCnt="0">
        <dgm:presLayoutVars>
          <dgm:chMax val="7"/>
          <dgm:chPref val="7"/>
          <dgm:dir/>
        </dgm:presLayoutVars>
      </dgm:prSet>
      <dgm:spPr/>
    </dgm:pt>
    <dgm:pt modelId="{A6CA01B4-485E-42FB-B24D-9E5CD0DD948A}" type="pres">
      <dgm:prSet presAssocID="{D6B6F3DF-8139-4F62-82A0-01172E871B15}" presName="Name1" presStyleCnt="0"/>
      <dgm:spPr/>
    </dgm:pt>
    <dgm:pt modelId="{6959A323-B1B1-4521-820D-33C8A813A2C4}" type="pres">
      <dgm:prSet presAssocID="{D6B6F3DF-8139-4F62-82A0-01172E871B15}" presName="cycle" presStyleCnt="0"/>
      <dgm:spPr/>
    </dgm:pt>
    <dgm:pt modelId="{AE60423F-3677-4C79-BDD4-0E54C57E1BD3}" type="pres">
      <dgm:prSet presAssocID="{D6B6F3DF-8139-4F62-82A0-01172E871B15}" presName="srcNode" presStyleLbl="node1" presStyleIdx="0" presStyleCnt="0"/>
      <dgm:spPr/>
    </dgm:pt>
    <dgm:pt modelId="{4590B138-0570-4BA8-BF3E-151A1BC68DC9}" type="pres">
      <dgm:prSet presAssocID="{D6B6F3DF-8139-4F62-82A0-01172E871B15}" presName="conn" presStyleLbl="parChTrans1D2" presStyleIdx="0" presStyleCnt="1"/>
      <dgm:spPr/>
    </dgm:pt>
    <dgm:pt modelId="{735D968B-CB31-49BF-9567-3E325FFA2746}" type="pres">
      <dgm:prSet presAssocID="{D6B6F3DF-8139-4F62-82A0-01172E871B15}" presName="extraNode" presStyleLbl="node1" presStyleIdx="0" presStyleCnt="0"/>
      <dgm:spPr/>
    </dgm:pt>
    <dgm:pt modelId="{04B62A3B-D773-4DC0-B369-20893B4B75B1}" type="pres">
      <dgm:prSet presAssocID="{D6B6F3DF-8139-4F62-82A0-01172E871B15}" presName="dstNode" presStyleLbl="node1" presStyleIdx="0" presStyleCnt="0"/>
      <dgm:spPr/>
    </dgm:pt>
  </dgm:ptLst>
  <dgm:cxnLst>
    <dgm:cxn modelId="{3DB75307-3D25-49A5-AAC4-6F132DDF1704}" type="presOf" srcId="{D6B6F3DF-8139-4F62-82A0-01172E871B15}" destId="{7A5E11D9-2EB4-4DD3-BFC7-E293865CD29C}" srcOrd="0" destOrd="0" presId="urn:microsoft.com/office/officeart/2008/layout/VerticalCurvedList"/>
    <dgm:cxn modelId="{EFA472FF-87E7-488D-83D3-7B2E20D7EE39}" type="presParOf" srcId="{7A5E11D9-2EB4-4DD3-BFC7-E293865CD29C}" destId="{A6CA01B4-485E-42FB-B24D-9E5CD0DD948A}" srcOrd="0" destOrd="0" presId="urn:microsoft.com/office/officeart/2008/layout/VerticalCurvedList"/>
    <dgm:cxn modelId="{6634108D-6C80-40D3-80DC-307D15F440F4}" type="presParOf" srcId="{A6CA01B4-485E-42FB-B24D-9E5CD0DD948A}" destId="{6959A323-B1B1-4521-820D-33C8A813A2C4}" srcOrd="0" destOrd="0" presId="urn:microsoft.com/office/officeart/2008/layout/VerticalCurvedList"/>
    <dgm:cxn modelId="{738A5B06-FE74-446B-BDDF-D102CD8B01B0}" type="presParOf" srcId="{6959A323-B1B1-4521-820D-33C8A813A2C4}" destId="{AE60423F-3677-4C79-BDD4-0E54C57E1BD3}" srcOrd="0" destOrd="0" presId="urn:microsoft.com/office/officeart/2008/layout/VerticalCurvedList"/>
    <dgm:cxn modelId="{05882678-1D11-4EE6-8CF1-D8D5E3E8849D}" type="presParOf" srcId="{6959A323-B1B1-4521-820D-33C8A813A2C4}" destId="{4590B138-0570-4BA8-BF3E-151A1BC68DC9}" srcOrd="1" destOrd="0" presId="urn:microsoft.com/office/officeart/2008/layout/VerticalCurvedList"/>
    <dgm:cxn modelId="{9E8F8EA3-F41F-40B4-871F-56DE5A468B5D}" type="presParOf" srcId="{6959A323-B1B1-4521-820D-33C8A813A2C4}" destId="{735D968B-CB31-49BF-9567-3E325FFA2746}" srcOrd="2" destOrd="0" presId="urn:microsoft.com/office/officeart/2008/layout/VerticalCurvedList"/>
    <dgm:cxn modelId="{EF22DD63-8FA6-4D73-B13F-BC05A2F2F600}" type="presParOf" srcId="{6959A323-B1B1-4521-820D-33C8A813A2C4}" destId="{04B62A3B-D773-4DC0-B369-20893B4B75B1}" srcOrd="3"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7/16/2023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463619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77AA20BA-CA5E-AD48-B118-47D1D939FA63}"/>
              </a:ext>
            </a:extLst>
          </p:cNvPr>
          <p:cNvSpPr>
            <a:spLocks noGrp="1"/>
          </p:cNvSpPr>
          <p:nvPr>
            <p:ph type="pic" sz="quarter" idx="14"/>
          </p:nvPr>
        </p:nvSpPr>
        <p:spPr>
          <a:xfrm>
            <a:off x="-276644" y="-261256"/>
            <a:ext cx="24930938" cy="14238512"/>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504562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8C95167-28EC-A748-8915-CB78B1E8F34E}"/>
              </a:ext>
            </a:extLst>
          </p:cNvPr>
          <p:cNvSpPr>
            <a:spLocks noGrp="1"/>
          </p:cNvSpPr>
          <p:nvPr>
            <p:ph type="pic" sz="quarter" idx="14"/>
          </p:nvPr>
        </p:nvSpPr>
        <p:spPr>
          <a:xfrm>
            <a:off x="-276644" y="4229100"/>
            <a:ext cx="12394870" cy="974815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30502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46324ADE-5A0A-BD4B-B3FD-73D428F7CA75}"/>
              </a:ext>
            </a:extLst>
          </p:cNvPr>
          <p:cNvSpPr>
            <a:spLocks noGrp="1"/>
          </p:cNvSpPr>
          <p:nvPr>
            <p:ph type="pic" sz="quarter" idx="14"/>
          </p:nvPr>
        </p:nvSpPr>
        <p:spPr>
          <a:xfrm>
            <a:off x="1944446" y="7239001"/>
            <a:ext cx="9791700" cy="4724400"/>
          </a:xfrm>
          <a:prstGeom prst="rect">
            <a:avLst/>
          </a:prstGeom>
          <a:solidFill>
            <a:schemeClr val="bg1">
              <a:lumMod val="95000"/>
            </a:schemeClr>
          </a:solidFill>
        </p:spPr>
        <p:txBody>
          <a:bodyPr>
            <a:normAutofit/>
          </a:bodyPr>
          <a:lstStyle>
            <a:lvl1pPr>
              <a:defRPr sz="2101"/>
            </a:lvl1pPr>
          </a:lstStyle>
          <a:p>
            <a:endParaRPr lang="en-US"/>
          </a:p>
        </p:txBody>
      </p:sp>
      <p:sp>
        <p:nvSpPr>
          <p:cNvPr id="7" name="Picture Placeholder 8">
            <a:extLst>
              <a:ext uri="{FF2B5EF4-FFF2-40B4-BE49-F238E27FC236}">
                <a16:creationId xmlns:a16="http://schemas.microsoft.com/office/drawing/2014/main" id="{50FEC2FC-75EA-C742-965F-E76A0DA9A02B}"/>
              </a:ext>
            </a:extLst>
          </p:cNvPr>
          <p:cNvSpPr>
            <a:spLocks noGrp="1"/>
          </p:cNvSpPr>
          <p:nvPr>
            <p:ph type="pic" sz="quarter" idx="15"/>
          </p:nvPr>
        </p:nvSpPr>
        <p:spPr>
          <a:xfrm>
            <a:off x="12778551" y="1752600"/>
            <a:ext cx="9791700" cy="47244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8063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57D8C9-E717-C749-AD98-9C4C511B90C5}"/>
              </a:ext>
            </a:extLst>
          </p:cNvPr>
          <p:cNvSpPr>
            <a:spLocks noGrp="1"/>
          </p:cNvSpPr>
          <p:nvPr>
            <p:ph type="pic" sz="quarter" idx="14"/>
          </p:nvPr>
        </p:nvSpPr>
        <p:spPr>
          <a:xfrm>
            <a:off x="1810241" y="4843888"/>
            <a:ext cx="6535987" cy="7233812"/>
          </a:xfrm>
          <a:prstGeom prst="rect">
            <a:avLst/>
          </a:prstGeom>
          <a:solidFill>
            <a:schemeClr val="bg1">
              <a:lumMod val="95000"/>
            </a:schemeClr>
          </a:solidFill>
        </p:spPr>
        <p:txBody>
          <a:bodyPr>
            <a:normAutofit/>
          </a:bodyPr>
          <a:lstStyle>
            <a:lvl1pPr>
              <a:defRPr sz="2101"/>
            </a:lvl1pPr>
          </a:lstStyle>
          <a:p>
            <a:endParaRPr lang="en-US"/>
          </a:p>
        </p:txBody>
      </p:sp>
      <p:sp>
        <p:nvSpPr>
          <p:cNvPr id="10" name="Picture Placeholder 8">
            <a:extLst>
              <a:ext uri="{FF2B5EF4-FFF2-40B4-BE49-F238E27FC236}">
                <a16:creationId xmlns:a16="http://schemas.microsoft.com/office/drawing/2014/main" id="{A7FB81B9-DB07-EF44-AB17-1D34E642F8B2}"/>
              </a:ext>
            </a:extLst>
          </p:cNvPr>
          <p:cNvSpPr>
            <a:spLocks noGrp="1"/>
          </p:cNvSpPr>
          <p:nvPr>
            <p:ph type="pic" sz="quarter" idx="15"/>
          </p:nvPr>
        </p:nvSpPr>
        <p:spPr>
          <a:xfrm>
            <a:off x="8920823" y="4843888"/>
            <a:ext cx="6535987" cy="7233812"/>
          </a:xfrm>
          <a:prstGeom prst="rect">
            <a:avLst/>
          </a:prstGeom>
          <a:solidFill>
            <a:schemeClr val="bg1">
              <a:lumMod val="95000"/>
            </a:schemeClr>
          </a:solidFill>
        </p:spPr>
        <p:txBody>
          <a:bodyPr>
            <a:normAutofit/>
          </a:bodyPr>
          <a:lstStyle>
            <a:lvl1pPr>
              <a:defRPr sz="2101"/>
            </a:lvl1pPr>
          </a:lstStyle>
          <a:p>
            <a:endParaRPr lang="en-US"/>
          </a:p>
        </p:txBody>
      </p:sp>
      <p:sp>
        <p:nvSpPr>
          <p:cNvPr id="11" name="Picture Placeholder 8">
            <a:extLst>
              <a:ext uri="{FF2B5EF4-FFF2-40B4-BE49-F238E27FC236}">
                <a16:creationId xmlns:a16="http://schemas.microsoft.com/office/drawing/2014/main" id="{40FE66A7-B53C-6744-9A7D-342C0A72B271}"/>
              </a:ext>
            </a:extLst>
          </p:cNvPr>
          <p:cNvSpPr>
            <a:spLocks noGrp="1"/>
          </p:cNvSpPr>
          <p:nvPr>
            <p:ph type="pic" sz="quarter" idx="16"/>
          </p:nvPr>
        </p:nvSpPr>
        <p:spPr>
          <a:xfrm>
            <a:off x="16031405" y="4843888"/>
            <a:ext cx="6535987" cy="7233812"/>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20832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E6A81AA0-702E-3542-AADB-14881EBF8FD9}"/>
              </a:ext>
            </a:extLst>
          </p:cNvPr>
          <p:cNvSpPr>
            <a:spLocks noGrp="1"/>
          </p:cNvSpPr>
          <p:nvPr>
            <p:ph type="pic" sz="quarter" idx="15"/>
          </p:nvPr>
        </p:nvSpPr>
        <p:spPr>
          <a:xfrm>
            <a:off x="1892991" y="4897462"/>
            <a:ext cx="4057126" cy="4057117"/>
          </a:xfrm>
          <a:prstGeom prst="ellipse">
            <a:avLst/>
          </a:prstGeom>
          <a:solidFill>
            <a:schemeClr val="bg1">
              <a:lumMod val="95000"/>
            </a:schemeClr>
          </a:solidFill>
        </p:spPr>
        <p:txBody>
          <a:bodyPr>
            <a:normAutofit/>
          </a:bodyPr>
          <a:lstStyle>
            <a:lvl1pPr>
              <a:defRPr sz="2101"/>
            </a:lvl1pPr>
          </a:lstStyle>
          <a:p>
            <a:endParaRPr lang="en-US" dirty="0"/>
          </a:p>
        </p:txBody>
      </p:sp>
      <p:sp>
        <p:nvSpPr>
          <p:cNvPr id="13" name="Picture Placeholder 8">
            <a:extLst>
              <a:ext uri="{FF2B5EF4-FFF2-40B4-BE49-F238E27FC236}">
                <a16:creationId xmlns:a16="http://schemas.microsoft.com/office/drawing/2014/main" id="{3AFD871C-B39F-7A49-BEB8-9F2D0AD9DF48}"/>
              </a:ext>
            </a:extLst>
          </p:cNvPr>
          <p:cNvSpPr>
            <a:spLocks noGrp="1"/>
          </p:cNvSpPr>
          <p:nvPr>
            <p:ph type="pic" sz="quarter" idx="16"/>
          </p:nvPr>
        </p:nvSpPr>
        <p:spPr>
          <a:xfrm>
            <a:off x="7432743" y="4941220"/>
            <a:ext cx="4057126" cy="4057117"/>
          </a:xfrm>
          <a:prstGeom prst="ellipse">
            <a:avLst/>
          </a:prstGeom>
          <a:solidFill>
            <a:schemeClr val="bg1">
              <a:lumMod val="95000"/>
            </a:schemeClr>
          </a:solidFill>
        </p:spPr>
        <p:txBody>
          <a:bodyPr>
            <a:normAutofit/>
          </a:bodyPr>
          <a:lstStyle>
            <a:lvl1pPr>
              <a:defRPr sz="2101"/>
            </a:lvl1pPr>
          </a:lstStyle>
          <a:p>
            <a:endParaRPr lang="en-US" dirty="0"/>
          </a:p>
        </p:txBody>
      </p:sp>
      <p:sp>
        <p:nvSpPr>
          <p:cNvPr id="14" name="Picture Placeholder 8">
            <a:extLst>
              <a:ext uri="{FF2B5EF4-FFF2-40B4-BE49-F238E27FC236}">
                <a16:creationId xmlns:a16="http://schemas.microsoft.com/office/drawing/2014/main" id="{C4F79C23-9FD6-AF45-A880-82D5A2DA2752}"/>
              </a:ext>
            </a:extLst>
          </p:cNvPr>
          <p:cNvSpPr>
            <a:spLocks noGrp="1"/>
          </p:cNvSpPr>
          <p:nvPr>
            <p:ph type="pic" sz="quarter" idx="17"/>
          </p:nvPr>
        </p:nvSpPr>
        <p:spPr>
          <a:xfrm>
            <a:off x="13105464" y="4897461"/>
            <a:ext cx="4057126" cy="4057117"/>
          </a:xfrm>
          <a:prstGeom prst="ellipse">
            <a:avLst/>
          </a:prstGeom>
          <a:solidFill>
            <a:schemeClr val="bg1">
              <a:lumMod val="95000"/>
            </a:schemeClr>
          </a:solidFill>
        </p:spPr>
        <p:txBody>
          <a:bodyPr>
            <a:normAutofit/>
          </a:bodyPr>
          <a:lstStyle>
            <a:lvl1pPr>
              <a:defRPr sz="2101"/>
            </a:lvl1pPr>
          </a:lstStyle>
          <a:p>
            <a:endParaRPr lang="en-US" dirty="0"/>
          </a:p>
        </p:txBody>
      </p:sp>
      <p:sp>
        <p:nvSpPr>
          <p:cNvPr id="15" name="Picture Placeholder 8">
            <a:extLst>
              <a:ext uri="{FF2B5EF4-FFF2-40B4-BE49-F238E27FC236}">
                <a16:creationId xmlns:a16="http://schemas.microsoft.com/office/drawing/2014/main" id="{CFD3803E-D17D-5147-9145-6C9819DD2188}"/>
              </a:ext>
            </a:extLst>
          </p:cNvPr>
          <p:cNvSpPr>
            <a:spLocks noGrp="1"/>
          </p:cNvSpPr>
          <p:nvPr>
            <p:ph type="pic" sz="quarter" idx="18"/>
          </p:nvPr>
        </p:nvSpPr>
        <p:spPr>
          <a:xfrm>
            <a:off x="18383774" y="4941220"/>
            <a:ext cx="4057126" cy="4057117"/>
          </a:xfrm>
          <a:prstGeom prst="ellipse">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90237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92414422-D51D-E341-84DF-1F50E989F708}"/>
              </a:ext>
            </a:extLst>
          </p:cNvPr>
          <p:cNvSpPr>
            <a:spLocks noGrp="1"/>
          </p:cNvSpPr>
          <p:nvPr>
            <p:ph type="pic" sz="quarter" idx="14"/>
          </p:nvPr>
        </p:nvSpPr>
        <p:spPr>
          <a:xfrm>
            <a:off x="-338667" y="-440266"/>
            <a:ext cx="6450710" cy="145288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713399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7/16/2023</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3" y="-261256"/>
            <a:ext cx="24930937" cy="14238512"/>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94CDEC56-A906-794E-9B05-FA128ECEF634}"/>
              </a:ext>
            </a:extLst>
          </p:cNvPr>
          <p:cNvSpPr txBox="1"/>
          <p:nvPr/>
        </p:nvSpPr>
        <p:spPr>
          <a:xfrm>
            <a:off x="1188545" y="1387930"/>
            <a:ext cx="9511303" cy="3785652"/>
          </a:xfrm>
          <a:prstGeom prst="rect">
            <a:avLst/>
          </a:prstGeom>
          <a:noFill/>
          <a:ln>
            <a:noFill/>
          </a:ln>
        </p:spPr>
        <p:txBody>
          <a:bodyPr wrap="square" rtlCol="0">
            <a:spAutoFit/>
          </a:bodyPr>
          <a:lstStyle/>
          <a:p>
            <a:r>
              <a:rPr lang="en-US" sz="1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ea typeface="Roboto Medium" panose="02000000000000000000" pitchFamily="2" charset="0"/>
                <a:cs typeface="Lato Light" panose="020F0502020204030203" pitchFamily="34" charset="0"/>
              </a:rPr>
              <a:t>BANK Loan ANALYTICS</a:t>
            </a:r>
          </a:p>
        </p:txBody>
      </p:sp>
      <p:sp>
        <p:nvSpPr>
          <p:cNvPr id="2" name="Subtitle 2">
            <a:extLst>
              <a:ext uri="{FF2B5EF4-FFF2-40B4-BE49-F238E27FC236}">
                <a16:creationId xmlns:a16="http://schemas.microsoft.com/office/drawing/2014/main" id="{D1E0497C-0B8D-65D9-D3BD-337AC3D2F649}"/>
              </a:ext>
            </a:extLst>
          </p:cNvPr>
          <p:cNvSpPr txBox="1">
            <a:spLocks/>
          </p:cNvSpPr>
          <p:nvPr/>
        </p:nvSpPr>
        <p:spPr>
          <a:xfrm>
            <a:off x="15683346" y="5846618"/>
            <a:ext cx="8694304" cy="6733309"/>
          </a:xfrm>
          <a:prstGeom prst="rect">
            <a:avLst/>
          </a:prstGeom>
        </p:spPr>
        <p:txBody>
          <a:bodyPr>
            <a:normAutofit/>
          </a:bodyPr>
          <a:lst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IN" sz="6000" b="1" dirty="0">
                <a:solidFill>
                  <a:srgbClr val="FF0000"/>
                </a:solidFill>
                <a:latin typeface="Bernard MT Condensed" panose="02050806060905020404" pitchFamily="18" charset="0"/>
              </a:rPr>
              <a:t>Team members:</a:t>
            </a:r>
          </a:p>
          <a:p>
            <a:r>
              <a:rPr lang="en-IN" sz="4000" dirty="0">
                <a:solidFill>
                  <a:schemeClr val="bg1"/>
                </a:solidFill>
                <a:latin typeface="Britannic Bold" panose="020B0903060703020204" pitchFamily="34" charset="0"/>
              </a:rPr>
              <a:t>Ms. </a:t>
            </a:r>
            <a:r>
              <a:rPr lang="en-IN" sz="4000" dirty="0" err="1">
                <a:solidFill>
                  <a:schemeClr val="bg1"/>
                </a:solidFill>
                <a:latin typeface="Britannic Bold" panose="020B0903060703020204" pitchFamily="34" charset="0"/>
              </a:rPr>
              <a:t>Rutuja</a:t>
            </a:r>
            <a:r>
              <a:rPr lang="en-IN" sz="4000" dirty="0">
                <a:solidFill>
                  <a:schemeClr val="bg1"/>
                </a:solidFill>
                <a:latin typeface="Britannic Bold" panose="020B0903060703020204" pitchFamily="34" charset="0"/>
              </a:rPr>
              <a:t> </a:t>
            </a:r>
            <a:r>
              <a:rPr lang="en-IN" sz="4000" dirty="0" err="1">
                <a:solidFill>
                  <a:schemeClr val="bg1"/>
                </a:solidFill>
                <a:latin typeface="Britannic Bold" panose="020B0903060703020204" pitchFamily="34" charset="0"/>
              </a:rPr>
              <a:t>Mahadeorao</a:t>
            </a:r>
            <a:r>
              <a:rPr lang="en-IN" sz="4000" dirty="0">
                <a:solidFill>
                  <a:schemeClr val="bg1"/>
                </a:solidFill>
                <a:latin typeface="Britannic Bold" panose="020B0903060703020204" pitchFamily="34" charset="0"/>
              </a:rPr>
              <a:t> </a:t>
            </a:r>
            <a:r>
              <a:rPr lang="en-IN" sz="4000" dirty="0" err="1">
                <a:solidFill>
                  <a:schemeClr val="bg1"/>
                </a:solidFill>
                <a:latin typeface="Britannic Bold" panose="020B0903060703020204" pitchFamily="34" charset="0"/>
              </a:rPr>
              <a:t>Lokhande</a:t>
            </a:r>
            <a:endParaRPr lang="en-IN" sz="4000" dirty="0">
              <a:solidFill>
                <a:schemeClr val="bg1"/>
              </a:solidFill>
              <a:latin typeface="Britannic Bold" panose="020B0903060703020204" pitchFamily="34" charset="0"/>
            </a:endParaRPr>
          </a:p>
          <a:p>
            <a:r>
              <a:rPr lang="en-IN" sz="4000" dirty="0">
                <a:solidFill>
                  <a:schemeClr val="bg1"/>
                </a:solidFill>
                <a:latin typeface="Britannic Bold" panose="020B0903060703020204" pitchFamily="34" charset="0"/>
              </a:rPr>
              <a:t>Mr. Abhijeet </a:t>
            </a:r>
            <a:r>
              <a:rPr lang="en-IN" sz="4000" dirty="0" err="1">
                <a:solidFill>
                  <a:schemeClr val="bg1"/>
                </a:solidFill>
                <a:latin typeface="Britannic Bold" panose="020B0903060703020204" pitchFamily="34" charset="0"/>
              </a:rPr>
              <a:t>Satyavan</a:t>
            </a:r>
            <a:r>
              <a:rPr lang="en-IN" sz="4000" dirty="0">
                <a:solidFill>
                  <a:schemeClr val="bg1"/>
                </a:solidFill>
                <a:latin typeface="Britannic Bold" panose="020B0903060703020204" pitchFamily="34" charset="0"/>
              </a:rPr>
              <a:t> </a:t>
            </a:r>
            <a:r>
              <a:rPr lang="en-IN" sz="4000" dirty="0" err="1">
                <a:solidFill>
                  <a:schemeClr val="bg1"/>
                </a:solidFill>
                <a:latin typeface="Britannic Bold" panose="020B0903060703020204" pitchFamily="34" charset="0"/>
              </a:rPr>
              <a:t>Tekawade</a:t>
            </a:r>
            <a:endParaRPr lang="en-IN" sz="4000" dirty="0">
              <a:solidFill>
                <a:schemeClr val="bg1"/>
              </a:solidFill>
              <a:latin typeface="Britannic Bold" panose="020B0903060703020204" pitchFamily="34" charset="0"/>
            </a:endParaRPr>
          </a:p>
          <a:p>
            <a:r>
              <a:rPr lang="en-IN" sz="4000" dirty="0">
                <a:solidFill>
                  <a:schemeClr val="bg1"/>
                </a:solidFill>
                <a:latin typeface="Britannic Bold" panose="020B0903060703020204" pitchFamily="34" charset="0"/>
              </a:rPr>
              <a:t>Ms. </a:t>
            </a:r>
            <a:r>
              <a:rPr lang="en-IN" sz="4000" dirty="0" err="1">
                <a:solidFill>
                  <a:schemeClr val="bg1"/>
                </a:solidFill>
                <a:latin typeface="Britannic Bold" panose="020B0903060703020204" pitchFamily="34" charset="0"/>
              </a:rPr>
              <a:t>Varshasree</a:t>
            </a:r>
            <a:r>
              <a:rPr lang="en-IN" sz="4000" dirty="0">
                <a:solidFill>
                  <a:schemeClr val="bg1"/>
                </a:solidFill>
                <a:latin typeface="Britannic Bold" panose="020B0903060703020204" pitchFamily="34" charset="0"/>
              </a:rPr>
              <a:t> </a:t>
            </a:r>
            <a:r>
              <a:rPr lang="en-IN" sz="4000" dirty="0" err="1">
                <a:solidFill>
                  <a:schemeClr val="bg1"/>
                </a:solidFill>
                <a:latin typeface="Britannic Bold" panose="020B0903060703020204" pitchFamily="34" charset="0"/>
              </a:rPr>
              <a:t>Pasupuleti</a:t>
            </a:r>
            <a:endParaRPr lang="en-IN" sz="4000" dirty="0">
              <a:solidFill>
                <a:schemeClr val="bg1"/>
              </a:solidFill>
              <a:latin typeface="Britannic Bold" panose="020B0903060703020204" pitchFamily="34" charset="0"/>
            </a:endParaRPr>
          </a:p>
          <a:p>
            <a:r>
              <a:rPr lang="en-IN" sz="4000" dirty="0">
                <a:solidFill>
                  <a:schemeClr val="bg1"/>
                </a:solidFill>
                <a:latin typeface="Britannic Bold" panose="020B0903060703020204" pitchFamily="34" charset="0"/>
              </a:rPr>
              <a:t>Mr. Mahesh Sahu</a:t>
            </a:r>
          </a:p>
          <a:p>
            <a:r>
              <a:rPr lang="en-IN" sz="4000" dirty="0">
                <a:solidFill>
                  <a:schemeClr val="bg1"/>
                </a:solidFill>
                <a:latin typeface="Britannic Bold" panose="020B0903060703020204" pitchFamily="34" charset="0"/>
              </a:rPr>
              <a:t>Mr. </a:t>
            </a:r>
            <a:r>
              <a:rPr lang="en-IN" sz="4000" dirty="0" err="1">
                <a:solidFill>
                  <a:schemeClr val="bg1"/>
                </a:solidFill>
                <a:latin typeface="Britannic Bold" panose="020B0903060703020204" pitchFamily="34" charset="0"/>
              </a:rPr>
              <a:t>Bugidi</a:t>
            </a:r>
            <a:r>
              <a:rPr lang="en-IN" sz="4000" dirty="0">
                <a:solidFill>
                  <a:schemeClr val="bg1"/>
                </a:solidFill>
                <a:latin typeface="Britannic Bold" panose="020B0903060703020204" pitchFamily="34" charset="0"/>
              </a:rPr>
              <a:t> Pavan Sai</a:t>
            </a:r>
          </a:p>
          <a:p>
            <a:r>
              <a:rPr lang="en-IN" sz="4000" dirty="0">
                <a:solidFill>
                  <a:schemeClr val="bg1"/>
                </a:solidFill>
                <a:latin typeface="Britannic Bold" panose="020B0903060703020204" pitchFamily="34" charset="0"/>
              </a:rPr>
              <a:t>Ms. </a:t>
            </a:r>
            <a:r>
              <a:rPr lang="en-IN" sz="4000" dirty="0" err="1">
                <a:solidFill>
                  <a:schemeClr val="bg1"/>
                </a:solidFill>
                <a:latin typeface="Britannic Bold" panose="020B0903060703020204" pitchFamily="34" charset="0"/>
              </a:rPr>
              <a:t>Charul</a:t>
            </a:r>
            <a:r>
              <a:rPr lang="en-IN" sz="4000" dirty="0">
                <a:solidFill>
                  <a:schemeClr val="bg1"/>
                </a:solidFill>
                <a:latin typeface="Britannic Bold" panose="020B0903060703020204" pitchFamily="34" charset="0"/>
              </a:rPr>
              <a:t> </a:t>
            </a:r>
            <a:r>
              <a:rPr lang="en-IN" sz="4000" dirty="0" err="1">
                <a:solidFill>
                  <a:schemeClr val="bg1"/>
                </a:solidFill>
                <a:latin typeface="Britannic Bold" panose="020B0903060703020204" pitchFamily="34" charset="0"/>
              </a:rPr>
              <a:t>Baghmar</a:t>
            </a:r>
            <a:endParaRPr lang="en-IN" sz="4000" dirty="0">
              <a:solidFill>
                <a:schemeClr val="bg1"/>
              </a:solidFill>
              <a:latin typeface="Britannic Bold" panose="020B0903060703020204" pitchFamily="34" charset="0"/>
            </a:endParaRPr>
          </a:p>
        </p:txBody>
      </p:sp>
    </p:spTree>
    <p:extLst>
      <p:ext uri="{BB962C8B-B14F-4D97-AF65-F5344CB8AC3E}">
        <p14:creationId xmlns:p14="http://schemas.microsoft.com/office/powerpoint/2010/main" val="5013636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down)">
                                      <p:cBhvr>
                                        <p:cTn id="7" dur="580">
                                          <p:stCondLst>
                                            <p:cond delay="0"/>
                                          </p:stCondLst>
                                        </p:cTn>
                                        <p:tgtEl>
                                          <p:spTgt spid="27">
                                            <p:txEl>
                                              <p:pRg st="0" end="0"/>
                                            </p:txEl>
                                          </p:spTgt>
                                        </p:tgtEl>
                                      </p:cBhvr>
                                    </p:animEffect>
                                    <p:anim calcmode="lin" valueType="num">
                                      <p:cBhvr>
                                        <p:cTn id="8" dur="1822" tmFilter="0,0; 0.14,0.36; 0.43,0.73; 0.71,0.91; 1.0,1.0">
                                          <p:stCondLst>
                                            <p:cond delay="0"/>
                                          </p:stCondLst>
                                        </p:cTn>
                                        <p:tgtEl>
                                          <p:spTgt spid="27">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7">
                                            <p:txEl>
                                              <p:pRg st="0" end="0"/>
                                            </p:txEl>
                                          </p:spTgt>
                                        </p:tgtEl>
                                      </p:cBhvr>
                                      <p:to x="100000" y="60000"/>
                                    </p:animScale>
                                    <p:animScale>
                                      <p:cBhvr>
                                        <p:cTn id="14" dur="166" decel="50000">
                                          <p:stCondLst>
                                            <p:cond delay="676"/>
                                          </p:stCondLst>
                                        </p:cTn>
                                        <p:tgtEl>
                                          <p:spTgt spid="27">
                                            <p:txEl>
                                              <p:pRg st="0" end="0"/>
                                            </p:txEl>
                                          </p:spTgt>
                                        </p:tgtEl>
                                      </p:cBhvr>
                                      <p:to x="100000" y="100000"/>
                                    </p:animScale>
                                    <p:animScale>
                                      <p:cBhvr>
                                        <p:cTn id="15" dur="26">
                                          <p:stCondLst>
                                            <p:cond delay="1312"/>
                                          </p:stCondLst>
                                        </p:cTn>
                                        <p:tgtEl>
                                          <p:spTgt spid="27">
                                            <p:txEl>
                                              <p:pRg st="0" end="0"/>
                                            </p:txEl>
                                          </p:spTgt>
                                        </p:tgtEl>
                                      </p:cBhvr>
                                      <p:to x="100000" y="80000"/>
                                    </p:animScale>
                                    <p:animScale>
                                      <p:cBhvr>
                                        <p:cTn id="16" dur="166" decel="50000">
                                          <p:stCondLst>
                                            <p:cond delay="1338"/>
                                          </p:stCondLst>
                                        </p:cTn>
                                        <p:tgtEl>
                                          <p:spTgt spid="27">
                                            <p:txEl>
                                              <p:pRg st="0" end="0"/>
                                            </p:txEl>
                                          </p:spTgt>
                                        </p:tgtEl>
                                      </p:cBhvr>
                                      <p:to x="100000" y="100000"/>
                                    </p:animScale>
                                    <p:animScale>
                                      <p:cBhvr>
                                        <p:cTn id="17" dur="26">
                                          <p:stCondLst>
                                            <p:cond delay="1642"/>
                                          </p:stCondLst>
                                        </p:cTn>
                                        <p:tgtEl>
                                          <p:spTgt spid="27">
                                            <p:txEl>
                                              <p:pRg st="0" end="0"/>
                                            </p:txEl>
                                          </p:spTgt>
                                        </p:tgtEl>
                                      </p:cBhvr>
                                      <p:to x="100000" y="90000"/>
                                    </p:animScale>
                                    <p:animScale>
                                      <p:cBhvr>
                                        <p:cTn id="18" dur="166" decel="50000">
                                          <p:stCondLst>
                                            <p:cond delay="1668"/>
                                          </p:stCondLst>
                                        </p:cTn>
                                        <p:tgtEl>
                                          <p:spTgt spid="27">
                                            <p:txEl>
                                              <p:pRg st="0" end="0"/>
                                            </p:txEl>
                                          </p:spTgt>
                                        </p:tgtEl>
                                      </p:cBhvr>
                                      <p:to x="100000" y="100000"/>
                                    </p:animScale>
                                    <p:animScale>
                                      <p:cBhvr>
                                        <p:cTn id="19" dur="26">
                                          <p:stCondLst>
                                            <p:cond delay="1808"/>
                                          </p:stCondLst>
                                        </p:cTn>
                                        <p:tgtEl>
                                          <p:spTgt spid="27">
                                            <p:txEl>
                                              <p:pRg st="0" end="0"/>
                                            </p:txEl>
                                          </p:spTgt>
                                        </p:tgtEl>
                                      </p:cBhvr>
                                      <p:to x="100000" y="95000"/>
                                    </p:animScale>
                                    <p:animScale>
                                      <p:cBhvr>
                                        <p:cTn id="20" dur="166" decel="50000">
                                          <p:stCondLst>
                                            <p:cond delay="1834"/>
                                          </p:stCondLst>
                                        </p:cTn>
                                        <p:tgtEl>
                                          <p:spTgt spid="27">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fade">
                                      <p:cBhvr>
                                        <p:cTn id="25" dur="1000"/>
                                        <p:tgtEl>
                                          <p:spTgt spid="2">
                                            <p:txEl>
                                              <p:pRg st="0" end="0"/>
                                            </p:txEl>
                                          </p:spTgt>
                                        </p:tgtEl>
                                      </p:cBhvr>
                                    </p:animEffect>
                                    <p:anim calcmode="lin" valueType="num">
                                      <p:cBhvr>
                                        <p:cTn id="2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2">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Effect transition="in" filter="fade">
                                      <p:cBhvr>
                                        <p:cTn id="30" dur="1000"/>
                                        <p:tgtEl>
                                          <p:spTgt spid="2">
                                            <p:txEl>
                                              <p:pRg st="1" end="1"/>
                                            </p:txEl>
                                          </p:spTgt>
                                        </p:tgtEl>
                                      </p:cBhvr>
                                    </p:animEffect>
                                    <p:anim calcmode="lin" valueType="num">
                                      <p:cBhvr>
                                        <p:cTn id="31"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2">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animEffect transition="in" filter="fade">
                                      <p:cBhvr>
                                        <p:cTn id="35" dur="1000"/>
                                        <p:tgtEl>
                                          <p:spTgt spid="2">
                                            <p:txEl>
                                              <p:pRg st="2" end="2"/>
                                            </p:txEl>
                                          </p:spTgt>
                                        </p:tgtEl>
                                      </p:cBhvr>
                                    </p:animEffect>
                                    <p:anim calcmode="lin" valueType="num">
                                      <p:cBhvr>
                                        <p:cTn id="36"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1000"/>
                                        <p:tgtEl>
                                          <p:spTgt spid="2">
                                            <p:txEl>
                                              <p:pRg st="3" end="3"/>
                                            </p:txEl>
                                          </p:spTgt>
                                        </p:tgtEl>
                                      </p:cBhvr>
                                    </p:animEffect>
                                    <p:anim calcmode="lin" valueType="num">
                                      <p:cBhvr>
                                        <p:cTn id="41"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2">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fade">
                                      <p:cBhvr>
                                        <p:cTn id="45" dur="1000"/>
                                        <p:tgtEl>
                                          <p:spTgt spid="2">
                                            <p:txEl>
                                              <p:pRg st="4" end="4"/>
                                            </p:txEl>
                                          </p:spTgt>
                                        </p:tgtEl>
                                      </p:cBhvr>
                                    </p:animEffect>
                                    <p:anim calcmode="lin" valueType="num">
                                      <p:cBhvr>
                                        <p:cTn id="4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4" end="4"/>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
                                            <p:txEl>
                                              <p:pRg st="5" end="5"/>
                                            </p:txEl>
                                          </p:spTgt>
                                        </p:tgtEl>
                                        <p:attrNameLst>
                                          <p:attrName>style.visibility</p:attrName>
                                        </p:attrNameLst>
                                      </p:cBhvr>
                                      <p:to>
                                        <p:strVal val="visible"/>
                                      </p:to>
                                    </p:set>
                                    <p:animEffect transition="in" filter="fade">
                                      <p:cBhvr>
                                        <p:cTn id="50" dur="1000"/>
                                        <p:tgtEl>
                                          <p:spTgt spid="2">
                                            <p:txEl>
                                              <p:pRg st="5" end="5"/>
                                            </p:txEl>
                                          </p:spTgt>
                                        </p:tgtEl>
                                      </p:cBhvr>
                                    </p:animEffect>
                                    <p:anim calcmode="lin" valueType="num">
                                      <p:cBhvr>
                                        <p:cTn id="51"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2">
                                            <p:txEl>
                                              <p:pRg st="5" end="5"/>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1000"/>
                                        <p:tgtEl>
                                          <p:spTgt spid="2">
                                            <p:txEl>
                                              <p:pRg st="6" end="6"/>
                                            </p:txEl>
                                          </p:spTgt>
                                        </p:tgtEl>
                                      </p:cBhvr>
                                    </p:animEffect>
                                    <p:anim calcmode="lin" valueType="num">
                                      <p:cBhvr>
                                        <p:cTn id="5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67816" y="-261257"/>
            <a:ext cx="24930939" cy="14381585"/>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椭圆 4">
            <a:extLst>
              <a:ext uri="{FF2B5EF4-FFF2-40B4-BE49-F238E27FC236}">
                <a16:creationId xmlns:a16="http://schemas.microsoft.com/office/drawing/2014/main" id="{EF78DECE-95E1-4C2B-B674-7264A3515994}"/>
              </a:ext>
            </a:extLst>
          </p:cNvPr>
          <p:cNvSpPr/>
          <p:nvPr/>
        </p:nvSpPr>
        <p:spPr bwMode="auto">
          <a:xfrm>
            <a:off x="8287933" y="3105196"/>
            <a:ext cx="868267" cy="91262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9" name="椭圆 10">
            <a:extLst>
              <a:ext uri="{FF2B5EF4-FFF2-40B4-BE49-F238E27FC236}">
                <a16:creationId xmlns:a16="http://schemas.microsoft.com/office/drawing/2014/main" id="{B0B59923-E77F-4B8C-8DFA-260FF55B4F8E}"/>
              </a:ext>
            </a:extLst>
          </p:cNvPr>
          <p:cNvSpPr/>
          <p:nvPr/>
        </p:nvSpPr>
        <p:spPr bwMode="auto">
          <a:xfrm>
            <a:off x="13186265" y="5723463"/>
            <a:ext cx="991460" cy="91703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椭圆 13">
            <a:extLst>
              <a:ext uri="{FF2B5EF4-FFF2-40B4-BE49-F238E27FC236}">
                <a16:creationId xmlns:a16="http://schemas.microsoft.com/office/drawing/2014/main" id="{53EB93C2-3009-413F-AF1B-EA0F0481D583}"/>
              </a:ext>
            </a:extLst>
          </p:cNvPr>
          <p:cNvSpPr/>
          <p:nvPr/>
        </p:nvSpPr>
        <p:spPr bwMode="auto">
          <a:xfrm>
            <a:off x="9127799" y="8131956"/>
            <a:ext cx="863676" cy="881854"/>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3" name="Circle: Hollow 12">
            <a:extLst>
              <a:ext uri="{FF2B5EF4-FFF2-40B4-BE49-F238E27FC236}">
                <a16:creationId xmlns:a16="http://schemas.microsoft.com/office/drawing/2014/main" id="{82870706-88EC-4D91-0101-E2A9D7512D84}"/>
              </a:ext>
            </a:extLst>
          </p:cNvPr>
          <p:cNvSpPr/>
          <p:nvPr/>
        </p:nvSpPr>
        <p:spPr>
          <a:xfrm>
            <a:off x="7426036" y="2037609"/>
            <a:ext cx="2592063" cy="2894609"/>
          </a:xfrm>
          <a:prstGeom prst="donu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Circle: Hollow 13">
            <a:extLst>
              <a:ext uri="{FF2B5EF4-FFF2-40B4-BE49-F238E27FC236}">
                <a16:creationId xmlns:a16="http://schemas.microsoft.com/office/drawing/2014/main" id="{4DFE8949-B809-6103-DFB4-CDE36BEDB4E7}"/>
              </a:ext>
            </a:extLst>
          </p:cNvPr>
          <p:cNvSpPr/>
          <p:nvPr/>
        </p:nvSpPr>
        <p:spPr>
          <a:xfrm>
            <a:off x="12385964" y="4798200"/>
            <a:ext cx="2592063" cy="2894609"/>
          </a:xfrm>
          <a:prstGeom prst="donu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Circle: Hollow 14">
            <a:extLst>
              <a:ext uri="{FF2B5EF4-FFF2-40B4-BE49-F238E27FC236}">
                <a16:creationId xmlns:a16="http://schemas.microsoft.com/office/drawing/2014/main" id="{486CDCCC-E9EA-3787-6918-B48AD38E3FD1}"/>
              </a:ext>
            </a:extLst>
          </p:cNvPr>
          <p:cNvSpPr/>
          <p:nvPr/>
        </p:nvSpPr>
        <p:spPr>
          <a:xfrm>
            <a:off x="8165409" y="7172164"/>
            <a:ext cx="2788456" cy="3065391"/>
          </a:xfrm>
          <a:prstGeom prst="donu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16" name="组合 34">
            <a:extLst>
              <a:ext uri="{FF2B5EF4-FFF2-40B4-BE49-F238E27FC236}">
                <a16:creationId xmlns:a16="http://schemas.microsoft.com/office/drawing/2014/main" id="{F77E75F0-4025-4125-9F97-035378A60620}"/>
              </a:ext>
            </a:extLst>
          </p:cNvPr>
          <p:cNvGrpSpPr>
            <a:grpSpLocks/>
          </p:cNvGrpSpPr>
          <p:nvPr/>
        </p:nvGrpSpPr>
        <p:grpSpPr bwMode="auto">
          <a:xfrm>
            <a:off x="1397852" y="1801097"/>
            <a:ext cx="5597235" cy="2094387"/>
            <a:chOff x="7439644" y="2947217"/>
            <a:chExt cx="1943971" cy="1279582"/>
          </a:xfrm>
        </p:grpSpPr>
        <p:sp>
          <p:nvSpPr>
            <p:cNvPr id="17" name="矩形 35">
              <a:extLst>
                <a:ext uri="{FF2B5EF4-FFF2-40B4-BE49-F238E27FC236}">
                  <a16:creationId xmlns:a16="http://schemas.microsoft.com/office/drawing/2014/main" id="{B8F5D9A9-FBE5-47BE-9556-C949F266CAD8}"/>
                </a:ext>
              </a:extLst>
            </p:cNvPr>
            <p:cNvSpPr/>
            <p:nvPr/>
          </p:nvSpPr>
          <p:spPr bwMode="auto">
            <a:xfrm>
              <a:off x="7439644" y="3322726"/>
              <a:ext cx="1943971" cy="904073"/>
            </a:xfrm>
            <a:prstGeom prst="rect">
              <a:avLst/>
            </a:prstGeom>
          </p:spPr>
          <p:txBody>
            <a:bodyPr>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rPr>
                <a:t>Company have Expanded to major  US states and cities that boosts customer acquisition</a:t>
              </a:r>
              <a:r>
                <a:rPr kumimoji="0" lang="en-US" altLang="zh-CN" sz="1050" b="1"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rPr>
                <a:t>.</a:t>
              </a:r>
              <a:endParaRPr kumimoji="0" lang="zh-CN" altLang="en-US" sz="1050" b="1"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endParaRPr>
            </a:p>
          </p:txBody>
        </p:sp>
        <p:sp>
          <p:nvSpPr>
            <p:cNvPr id="18" name="PA-文本框 8">
              <a:extLst>
                <a:ext uri="{FF2B5EF4-FFF2-40B4-BE49-F238E27FC236}">
                  <a16:creationId xmlns:a16="http://schemas.microsoft.com/office/drawing/2014/main" id="{7FA08A74-9BE9-43D4-93B0-DFBE32CB4A42}"/>
                </a:ext>
              </a:extLst>
            </p:cNvPr>
            <p:cNvSpPr txBox="1"/>
            <p:nvPr/>
          </p:nvSpPr>
          <p:spPr>
            <a:xfrm>
              <a:off x="8946531" y="2947217"/>
              <a:ext cx="437084" cy="319665"/>
            </a:xfrm>
            <a:prstGeom prst="rect">
              <a:avLst/>
            </a:prstGeom>
            <a:noFill/>
          </p:spPr>
          <p:txBody>
            <a:bodyPr wrap="non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Reach</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28">
            <a:extLst>
              <a:ext uri="{FF2B5EF4-FFF2-40B4-BE49-F238E27FC236}">
                <a16:creationId xmlns:a16="http://schemas.microsoft.com/office/drawing/2014/main" id="{7A7BA881-9ADE-4A03-982A-7E96B066BE23}"/>
              </a:ext>
            </a:extLst>
          </p:cNvPr>
          <p:cNvGrpSpPr>
            <a:grpSpLocks/>
          </p:cNvGrpSpPr>
          <p:nvPr/>
        </p:nvGrpSpPr>
        <p:grpSpPr bwMode="auto">
          <a:xfrm>
            <a:off x="15778328" y="5263114"/>
            <a:ext cx="5529407" cy="2069949"/>
            <a:chOff x="7439644" y="2947217"/>
            <a:chExt cx="1943971" cy="1317019"/>
          </a:xfrm>
        </p:grpSpPr>
        <p:sp>
          <p:nvSpPr>
            <p:cNvPr id="20" name="矩形 29">
              <a:extLst>
                <a:ext uri="{FF2B5EF4-FFF2-40B4-BE49-F238E27FC236}">
                  <a16:creationId xmlns:a16="http://schemas.microsoft.com/office/drawing/2014/main" id="{6B13465A-D084-489B-876B-5B1B21CC989A}"/>
                </a:ext>
              </a:extLst>
            </p:cNvPr>
            <p:cNvSpPr/>
            <p:nvPr/>
          </p:nvSpPr>
          <p:spPr bwMode="auto">
            <a:xfrm>
              <a:off x="7439644" y="3322726"/>
              <a:ext cx="1943971" cy="941510"/>
            </a:xfrm>
            <a:prstGeom prst="rect">
              <a:avLst/>
            </a:prstGeom>
          </p:spPr>
          <p:txBody>
            <a:bodyPr>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bg1"/>
                  </a:solidFill>
                  <a:effectLst/>
                  <a:uLnTx/>
                  <a:uFillTx/>
                  <a:latin typeface="Century Gothic" panose="020B0502020202020204" pitchFamily="34" charset="0"/>
                  <a:ea typeface="微软雅黑"/>
                  <a:cs typeface="+mn-cs"/>
                </a:rPr>
                <a:t>Company have categorized customers for loans, and decide interest</a:t>
              </a:r>
              <a:r>
                <a:rPr kumimoji="0" lang="en-US" altLang="zh-CN" sz="1050" b="0"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rPr>
                <a:t>.</a:t>
              </a:r>
              <a:endParaRPr kumimoji="0" lang="zh-CN" altLang="en-US" sz="1050" b="0"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endParaRPr>
            </a:p>
          </p:txBody>
        </p:sp>
        <p:sp>
          <p:nvSpPr>
            <p:cNvPr id="21" name="PA-文本框 8">
              <a:extLst>
                <a:ext uri="{FF2B5EF4-FFF2-40B4-BE49-F238E27FC236}">
                  <a16:creationId xmlns:a16="http://schemas.microsoft.com/office/drawing/2014/main" id="{C433A2A6-309F-4D2C-9EAD-BB24E400A2BF}"/>
                </a:ext>
              </a:extLst>
            </p:cNvPr>
            <p:cNvSpPr txBox="1"/>
            <p:nvPr/>
          </p:nvSpPr>
          <p:spPr>
            <a:xfrm>
              <a:off x="7439644" y="2947217"/>
              <a:ext cx="811514" cy="332902"/>
            </a:xfrm>
            <a:prstGeom prst="rect">
              <a:avLst/>
            </a:prstGeom>
            <a:noFill/>
          </p:spPr>
          <p:txBody>
            <a:bodyPr wrap="non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altLang="zh-CN"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Data Clarity</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22" name="组合 37">
            <a:extLst>
              <a:ext uri="{FF2B5EF4-FFF2-40B4-BE49-F238E27FC236}">
                <a16:creationId xmlns:a16="http://schemas.microsoft.com/office/drawing/2014/main" id="{33519E97-2F8A-40A6-9DD8-BD7FC9F536BB}"/>
              </a:ext>
            </a:extLst>
          </p:cNvPr>
          <p:cNvGrpSpPr>
            <a:grpSpLocks/>
          </p:cNvGrpSpPr>
          <p:nvPr/>
        </p:nvGrpSpPr>
        <p:grpSpPr bwMode="auto">
          <a:xfrm>
            <a:off x="1828800" y="7728556"/>
            <a:ext cx="5851493" cy="2692706"/>
            <a:chOff x="7439644" y="2947217"/>
            <a:chExt cx="1943971" cy="1379804"/>
          </a:xfrm>
        </p:grpSpPr>
        <p:sp>
          <p:nvSpPr>
            <p:cNvPr id="23" name="矩形 38">
              <a:extLst>
                <a:ext uri="{FF2B5EF4-FFF2-40B4-BE49-F238E27FC236}">
                  <a16:creationId xmlns:a16="http://schemas.microsoft.com/office/drawing/2014/main" id="{0B8F66AD-FEEE-4A50-AFC6-8896B1CF6948}"/>
                </a:ext>
              </a:extLst>
            </p:cNvPr>
            <p:cNvSpPr/>
            <p:nvPr/>
          </p:nvSpPr>
          <p:spPr bwMode="auto">
            <a:xfrm>
              <a:off x="7439644" y="3322726"/>
              <a:ext cx="1943971" cy="1004295"/>
            </a:xfrm>
            <a:prstGeom prst="rect">
              <a:avLst/>
            </a:prstGeom>
          </p:spPr>
          <p:txBody>
            <a:bodyPr>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en-IN" altLang="zh-CN" sz="2400" b="1" i="0" u="none" strike="noStrike" kern="1200" cap="none" spc="0" normalizeH="0" baseline="0" noProof="0" dirty="0">
                  <a:ln>
                    <a:noFill/>
                  </a:ln>
                  <a:solidFill>
                    <a:schemeClr val="bg1"/>
                  </a:solidFill>
                  <a:effectLst/>
                  <a:uLnTx/>
                  <a:uFillTx/>
                  <a:latin typeface="Century Gothic" panose="020B0502020202020204" pitchFamily="34" charset="0"/>
                  <a:ea typeface="微软雅黑"/>
                  <a:cs typeface="+mn-cs"/>
                </a:rPr>
                <a:t>The company averages a DTI index of 13% which is well below the recommended average of 35% which is good</a:t>
              </a:r>
              <a:endParaRPr kumimoji="0" lang="zh-CN" altLang="en-US" sz="2400" b="1" i="0" u="none" strike="noStrike" kern="1200" cap="none" spc="0" normalizeH="0" baseline="0" noProof="0" dirty="0">
                <a:ln>
                  <a:noFill/>
                </a:ln>
                <a:solidFill>
                  <a:schemeClr val="bg1"/>
                </a:solidFill>
                <a:effectLst/>
                <a:uLnTx/>
                <a:uFillTx/>
                <a:latin typeface="Century Gothic" panose="020B0502020202020204" pitchFamily="34" charset="0"/>
                <a:ea typeface="微软雅黑"/>
                <a:cs typeface="+mn-cs"/>
              </a:endParaRPr>
            </a:p>
          </p:txBody>
        </p:sp>
        <p:sp>
          <p:nvSpPr>
            <p:cNvPr id="24" name="PA-文本框 8">
              <a:extLst>
                <a:ext uri="{FF2B5EF4-FFF2-40B4-BE49-F238E27FC236}">
                  <a16:creationId xmlns:a16="http://schemas.microsoft.com/office/drawing/2014/main" id="{910661F9-0566-4831-917F-589C3D432F6A}"/>
                </a:ext>
              </a:extLst>
            </p:cNvPr>
            <p:cNvSpPr txBox="1"/>
            <p:nvPr/>
          </p:nvSpPr>
          <p:spPr>
            <a:xfrm>
              <a:off x="8866938" y="2947217"/>
              <a:ext cx="516677" cy="299652"/>
            </a:xfrm>
            <a:prstGeom prst="rect">
              <a:avLst/>
            </a:prstGeom>
            <a:noFill/>
          </p:spPr>
          <p:txBody>
            <a:bodyPr wrap="non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altLang="zh-CN"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Safety</a:t>
              </a:r>
              <a:r>
                <a:rPr kumimoji="0" lang="en-IN"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31" name="Straight Connector 30">
            <a:extLst>
              <a:ext uri="{FF2B5EF4-FFF2-40B4-BE49-F238E27FC236}">
                <a16:creationId xmlns:a16="http://schemas.microsoft.com/office/drawing/2014/main" id="{F99E8FB1-D7BA-05FC-B0D4-F39EDDEB2FD7}"/>
              </a:ext>
            </a:extLst>
          </p:cNvPr>
          <p:cNvCxnSpPr>
            <a:stCxn id="13" idx="6"/>
            <a:endCxn id="14" idx="1"/>
          </p:cNvCxnSpPr>
          <p:nvPr/>
        </p:nvCxnSpPr>
        <p:spPr>
          <a:xfrm>
            <a:off x="10018099" y="3484914"/>
            <a:ext cx="2747464" cy="1737192"/>
          </a:xfrm>
          <a:prstGeom prst="line">
            <a:avLst/>
          </a:prstGeom>
          <a:ln w="5715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8B708572-7740-28E7-FDEE-FD2642F29D76}"/>
              </a:ext>
            </a:extLst>
          </p:cNvPr>
          <p:cNvCxnSpPr>
            <a:cxnSpLocks/>
            <a:stCxn id="14" idx="3"/>
          </p:cNvCxnSpPr>
          <p:nvPr/>
        </p:nvCxnSpPr>
        <p:spPr>
          <a:xfrm flipH="1">
            <a:off x="10886048" y="7268903"/>
            <a:ext cx="1879515" cy="10444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3C1D82F-94A1-2853-AD27-164F5C86884A}"/>
              </a:ext>
            </a:extLst>
          </p:cNvPr>
          <p:cNvSpPr txBox="1"/>
          <p:nvPr/>
        </p:nvSpPr>
        <p:spPr>
          <a:xfrm>
            <a:off x="5736600" y="0"/>
            <a:ext cx="11221364" cy="1107996"/>
          </a:xfrm>
          <a:prstGeom prst="rect">
            <a:avLst/>
          </a:prstGeom>
          <a:noFill/>
        </p:spPr>
        <p:txBody>
          <a:bodyPr wrap="square" rtlCol="0">
            <a:spAutoFit/>
          </a:bodyPr>
          <a:lstStyle/>
          <a:p>
            <a:pPr algn="ctr"/>
            <a:r>
              <a:rPr lang="en-US" sz="6600" dirty="0">
                <a:solidFill>
                  <a:srgbClr val="FFFF00"/>
                </a:solidFill>
                <a:latin typeface="Britannic Bold" panose="020B0903060703020204" pitchFamily="34" charset="0"/>
              </a:rPr>
              <a:t>Observations</a:t>
            </a:r>
            <a:endParaRPr lang="en-IN" sz="6600" dirty="0">
              <a:solidFill>
                <a:srgbClr val="FFFF00"/>
              </a:solidFill>
              <a:latin typeface="Britannic Bold" panose="020B0903060703020204" pitchFamily="34" charset="0"/>
            </a:endParaRPr>
          </a:p>
        </p:txBody>
      </p:sp>
      <p:pic>
        <p:nvPicPr>
          <p:cNvPr id="6" name="Picture 5">
            <a:extLst>
              <a:ext uri="{FF2B5EF4-FFF2-40B4-BE49-F238E27FC236}">
                <a16:creationId xmlns:a16="http://schemas.microsoft.com/office/drawing/2014/main" id="{F8AE32C9-57A2-EBD7-9DB8-CFC25628C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0939" y="-916800"/>
            <a:ext cx="7620000" cy="5715000"/>
          </a:xfrm>
          <a:prstGeom prst="rect">
            <a:avLst/>
          </a:prstGeom>
        </p:spPr>
      </p:pic>
    </p:spTree>
    <p:extLst>
      <p:ext uri="{BB962C8B-B14F-4D97-AF65-F5344CB8AC3E}">
        <p14:creationId xmlns:p14="http://schemas.microsoft.com/office/powerpoint/2010/main" val="2231900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276646" y="-261256"/>
            <a:ext cx="24930939" cy="14497810"/>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9555F72-8C91-D9D3-AD35-EFF34D7D42F0}"/>
              </a:ext>
            </a:extLst>
          </p:cNvPr>
          <p:cNvSpPr txBox="1"/>
          <p:nvPr/>
        </p:nvSpPr>
        <p:spPr>
          <a:xfrm>
            <a:off x="6260123" y="163264"/>
            <a:ext cx="10808677" cy="1323439"/>
          </a:xfrm>
          <a:prstGeom prst="rect">
            <a:avLst/>
          </a:prstGeom>
          <a:noFill/>
        </p:spPr>
        <p:txBody>
          <a:bodyPr wrap="square" rtlCol="0">
            <a:spAutoFit/>
          </a:bodyPr>
          <a:lstStyle/>
          <a:p>
            <a:pPr algn="ctr"/>
            <a:r>
              <a:rPr lang="en-US" sz="8000" dirty="0">
                <a:solidFill>
                  <a:srgbClr val="FFFF00"/>
                </a:solidFill>
                <a:latin typeface="Bernard MT Condensed" panose="02050806060905020404" pitchFamily="18" charset="0"/>
              </a:rPr>
              <a:t>Excel Dashboard</a:t>
            </a:r>
          </a:p>
        </p:txBody>
      </p:sp>
      <p:pic>
        <p:nvPicPr>
          <p:cNvPr id="4" name="Picture 3">
            <a:extLst>
              <a:ext uri="{FF2B5EF4-FFF2-40B4-BE49-F238E27FC236}">
                <a16:creationId xmlns:a16="http://schemas.microsoft.com/office/drawing/2014/main" id="{A6F2CD38-C867-D8F0-2DCD-6103AD4AE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1579418"/>
            <a:ext cx="23676427" cy="11907982"/>
          </a:xfrm>
          <a:prstGeom prst="rect">
            <a:avLst/>
          </a:prstGeom>
        </p:spPr>
      </p:pic>
    </p:spTree>
    <p:extLst>
      <p:ext uri="{BB962C8B-B14F-4D97-AF65-F5344CB8AC3E}">
        <p14:creationId xmlns:p14="http://schemas.microsoft.com/office/powerpoint/2010/main" val="686580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4" y="-288967"/>
            <a:ext cx="24930937" cy="14238513"/>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3131BC6-DDA4-B474-A5E7-3938E8C5F79F}"/>
              </a:ext>
            </a:extLst>
          </p:cNvPr>
          <p:cNvSpPr txBox="1"/>
          <p:nvPr/>
        </p:nvSpPr>
        <p:spPr>
          <a:xfrm>
            <a:off x="6796210" y="-163259"/>
            <a:ext cx="10785230" cy="1323439"/>
          </a:xfrm>
          <a:prstGeom prst="rect">
            <a:avLst/>
          </a:prstGeom>
          <a:noFill/>
        </p:spPr>
        <p:txBody>
          <a:bodyPr wrap="square" rtlCol="0">
            <a:spAutoFit/>
          </a:bodyPr>
          <a:lstStyle/>
          <a:p>
            <a:pPr algn="ctr"/>
            <a:r>
              <a:rPr lang="en-US" sz="8000" dirty="0">
                <a:solidFill>
                  <a:srgbClr val="FFFF00"/>
                </a:solidFill>
                <a:latin typeface="Bernard MT Condensed" panose="02050806060905020404" pitchFamily="18" charset="0"/>
              </a:rPr>
              <a:t>Power Bi Dashboard</a:t>
            </a:r>
          </a:p>
        </p:txBody>
      </p:sp>
      <p:pic>
        <p:nvPicPr>
          <p:cNvPr id="8" name="Picture 7">
            <a:extLst>
              <a:ext uri="{FF2B5EF4-FFF2-40B4-BE49-F238E27FC236}">
                <a16:creationId xmlns:a16="http://schemas.microsoft.com/office/drawing/2014/main" id="{F281DF34-E811-B63D-03DF-116BF74CB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 y="1330036"/>
            <a:ext cx="23164800" cy="12385964"/>
          </a:xfrm>
          <a:prstGeom prst="rect">
            <a:avLst/>
          </a:prstGeom>
        </p:spPr>
      </p:pic>
    </p:spTree>
    <p:extLst>
      <p:ext uri="{BB962C8B-B14F-4D97-AF65-F5344CB8AC3E}">
        <p14:creationId xmlns:p14="http://schemas.microsoft.com/office/powerpoint/2010/main" val="2573231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276645" y="-520554"/>
            <a:ext cx="24930939" cy="14757108"/>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C0B1414-1829-675C-0412-80A229575E7D}"/>
              </a:ext>
            </a:extLst>
          </p:cNvPr>
          <p:cNvSpPr txBox="1"/>
          <p:nvPr/>
        </p:nvSpPr>
        <p:spPr>
          <a:xfrm>
            <a:off x="4543024" y="-136896"/>
            <a:ext cx="15568246" cy="1323439"/>
          </a:xfrm>
          <a:prstGeom prst="rect">
            <a:avLst/>
          </a:prstGeom>
          <a:noFill/>
        </p:spPr>
        <p:txBody>
          <a:bodyPr wrap="square" rtlCol="0">
            <a:spAutoFit/>
          </a:bodyPr>
          <a:lstStyle/>
          <a:p>
            <a:pPr algn="ctr"/>
            <a:r>
              <a:rPr lang="en-US" sz="8000" dirty="0">
                <a:solidFill>
                  <a:srgbClr val="FFFF00"/>
                </a:solidFill>
                <a:latin typeface="Bernard MT Condensed" panose="02050806060905020404" pitchFamily="18" charset="0"/>
              </a:rPr>
              <a:t>Tableau Dashboard</a:t>
            </a:r>
          </a:p>
        </p:txBody>
      </p:sp>
      <p:pic>
        <p:nvPicPr>
          <p:cNvPr id="6" name="Picture 5">
            <a:extLst>
              <a:ext uri="{FF2B5EF4-FFF2-40B4-BE49-F238E27FC236}">
                <a16:creationId xmlns:a16="http://schemas.microsoft.com/office/drawing/2014/main" id="{A8FA8540-5533-5049-5810-1746DE866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70" y="1225364"/>
            <a:ext cx="22957973" cy="12278365"/>
          </a:xfrm>
          <a:prstGeom prst="rect">
            <a:avLst/>
          </a:prstGeom>
        </p:spPr>
      </p:pic>
    </p:spTree>
    <p:extLst>
      <p:ext uri="{BB962C8B-B14F-4D97-AF65-F5344CB8AC3E}">
        <p14:creationId xmlns:p14="http://schemas.microsoft.com/office/powerpoint/2010/main" val="464381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1" y="-276147"/>
            <a:ext cx="24930939" cy="14757108"/>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upo 25">
            <a:extLst>
              <a:ext uri="{FF2B5EF4-FFF2-40B4-BE49-F238E27FC236}">
                <a16:creationId xmlns:a16="http://schemas.microsoft.com/office/drawing/2014/main" id="{C593FE01-78DC-2EF6-0F52-5B67D8BA8BE2}"/>
              </a:ext>
            </a:extLst>
          </p:cNvPr>
          <p:cNvGrpSpPr/>
          <p:nvPr/>
        </p:nvGrpSpPr>
        <p:grpSpPr>
          <a:xfrm>
            <a:off x="6805977" y="2061519"/>
            <a:ext cx="1170432" cy="10005294"/>
            <a:chOff x="7790688" y="2633472"/>
            <a:chExt cx="2743200" cy="5459896"/>
          </a:xfrm>
        </p:grpSpPr>
        <p:cxnSp>
          <p:nvCxnSpPr>
            <p:cNvPr id="3" name="Conector recto 26">
              <a:extLst>
                <a:ext uri="{FF2B5EF4-FFF2-40B4-BE49-F238E27FC236}">
                  <a16:creationId xmlns:a16="http://schemas.microsoft.com/office/drawing/2014/main" id="{1CD6F2AB-480C-2731-C613-1E787A1BBE27}"/>
                </a:ext>
              </a:extLst>
            </p:cNvPr>
            <p:cNvCxnSpPr/>
            <p:nvPr/>
          </p:nvCxnSpPr>
          <p:spPr>
            <a:xfrm>
              <a:off x="7790688" y="2633472"/>
              <a:ext cx="2743200" cy="2743200"/>
            </a:xfrm>
            <a:prstGeom prst="line">
              <a:avLst/>
            </a:prstGeom>
            <a:ln w="127000">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cxnSp>
          <p:nvCxnSpPr>
            <p:cNvPr id="4" name="Conector recto 27">
              <a:extLst>
                <a:ext uri="{FF2B5EF4-FFF2-40B4-BE49-F238E27FC236}">
                  <a16:creationId xmlns:a16="http://schemas.microsoft.com/office/drawing/2014/main" id="{A70D48DB-D7F2-56C3-34FD-B5D4704F1225}"/>
                </a:ext>
              </a:extLst>
            </p:cNvPr>
            <p:cNvCxnSpPr>
              <a:cxnSpLocks/>
            </p:cNvCxnSpPr>
            <p:nvPr/>
          </p:nvCxnSpPr>
          <p:spPr>
            <a:xfrm flipV="1">
              <a:off x="7790688" y="5350168"/>
              <a:ext cx="2743200" cy="2743200"/>
            </a:xfrm>
            <a:prstGeom prst="line">
              <a:avLst/>
            </a:prstGeom>
            <a:ln w="127000">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grpSp>
      <p:grpSp>
        <p:nvGrpSpPr>
          <p:cNvPr id="6" name="Grupo 25">
            <a:extLst>
              <a:ext uri="{FF2B5EF4-FFF2-40B4-BE49-F238E27FC236}">
                <a16:creationId xmlns:a16="http://schemas.microsoft.com/office/drawing/2014/main" id="{2A136583-ACCF-19E3-1ACD-A758E070BD8F}"/>
              </a:ext>
            </a:extLst>
          </p:cNvPr>
          <p:cNvGrpSpPr/>
          <p:nvPr/>
        </p:nvGrpSpPr>
        <p:grpSpPr>
          <a:xfrm>
            <a:off x="6805977" y="2043230"/>
            <a:ext cx="1170432" cy="10023583"/>
            <a:chOff x="7790688" y="2633472"/>
            <a:chExt cx="2743200" cy="5459896"/>
          </a:xfrm>
        </p:grpSpPr>
        <p:cxnSp>
          <p:nvCxnSpPr>
            <p:cNvPr id="8" name="Conector recto 26">
              <a:extLst>
                <a:ext uri="{FF2B5EF4-FFF2-40B4-BE49-F238E27FC236}">
                  <a16:creationId xmlns:a16="http://schemas.microsoft.com/office/drawing/2014/main" id="{D5B4DA31-8575-FAA2-F61B-9BD28E62AC7B}"/>
                </a:ext>
              </a:extLst>
            </p:cNvPr>
            <p:cNvCxnSpPr/>
            <p:nvPr/>
          </p:nvCxnSpPr>
          <p:spPr>
            <a:xfrm>
              <a:off x="7790688" y="2633472"/>
              <a:ext cx="2743200" cy="2743200"/>
            </a:xfrm>
            <a:prstGeom prst="line">
              <a:avLst/>
            </a:prstGeom>
            <a:ln w="127000">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cxnSp>
          <p:nvCxnSpPr>
            <p:cNvPr id="9" name="Conector recto 27">
              <a:extLst>
                <a:ext uri="{FF2B5EF4-FFF2-40B4-BE49-F238E27FC236}">
                  <a16:creationId xmlns:a16="http://schemas.microsoft.com/office/drawing/2014/main" id="{A10E9178-FC13-D4DB-5E2C-32FB7FA2E46E}"/>
                </a:ext>
              </a:extLst>
            </p:cNvPr>
            <p:cNvCxnSpPr>
              <a:cxnSpLocks/>
            </p:cNvCxnSpPr>
            <p:nvPr/>
          </p:nvCxnSpPr>
          <p:spPr>
            <a:xfrm flipV="1">
              <a:off x="7790688" y="5350168"/>
              <a:ext cx="2743200" cy="2743200"/>
            </a:xfrm>
            <a:prstGeom prst="line">
              <a:avLst/>
            </a:prstGeom>
            <a:ln w="127000">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59ED7DCE-221B-874F-714E-85A443DB5BBB}"/>
              </a:ext>
            </a:extLst>
          </p:cNvPr>
          <p:cNvSpPr txBox="1"/>
          <p:nvPr/>
        </p:nvSpPr>
        <p:spPr>
          <a:xfrm>
            <a:off x="6122760" y="348657"/>
            <a:ext cx="12132129" cy="707886"/>
          </a:xfrm>
          <a:prstGeom prst="rect">
            <a:avLst/>
          </a:prstGeom>
          <a:noFill/>
        </p:spPr>
        <p:txBody>
          <a:bodyPr wrap="square" rtlCol="0">
            <a:spAutoFit/>
          </a:bodyPr>
          <a:lstStyle/>
          <a:p>
            <a:pPr algn="ctr"/>
            <a:r>
              <a:rPr lang="en-US" sz="4000" dirty="0">
                <a:solidFill>
                  <a:srgbClr val="FFFF00"/>
                </a:solidFill>
                <a:latin typeface="Arial Black" panose="020B0A04020102020204" pitchFamily="34" charset="0"/>
              </a:rPr>
              <a:t>RECOMMENDATIONS</a:t>
            </a:r>
          </a:p>
        </p:txBody>
      </p:sp>
      <p:sp>
        <p:nvSpPr>
          <p:cNvPr id="19" name="TextBox 18">
            <a:extLst>
              <a:ext uri="{FF2B5EF4-FFF2-40B4-BE49-F238E27FC236}">
                <a16:creationId xmlns:a16="http://schemas.microsoft.com/office/drawing/2014/main" id="{D02B9E51-0217-F86D-B270-668C3F5107B9}"/>
              </a:ext>
            </a:extLst>
          </p:cNvPr>
          <p:cNvSpPr txBox="1"/>
          <p:nvPr/>
        </p:nvSpPr>
        <p:spPr>
          <a:xfrm>
            <a:off x="-1045029" y="2061519"/>
            <a:ext cx="9146514" cy="707886"/>
          </a:xfrm>
          <a:prstGeom prst="rect">
            <a:avLst/>
          </a:prstGeom>
          <a:noFill/>
        </p:spPr>
        <p:txBody>
          <a:bodyPr wrap="square" rtlCol="0">
            <a:spAutoFit/>
          </a:bodyPr>
          <a:lstStyle/>
          <a:p>
            <a:pPr algn="ctr"/>
            <a:r>
              <a:rPr lang="en-US" sz="4000" dirty="0">
                <a:solidFill>
                  <a:schemeClr val="bg1"/>
                </a:solidFill>
              </a:rPr>
              <a:t>Maximize of loan Amount</a:t>
            </a:r>
            <a:endParaRPr lang="en-US" dirty="0">
              <a:solidFill>
                <a:schemeClr val="bg1"/>
              </a:solidFill>
            </a:endParaRPr>
          </a:p>
        </p:txBody>
      </p:sp>
      <p:sp>
        <p:nvSpPr>
          <p:cNvPr id="20" name="TextBox 19">
            <a:extLst>
              <a:ext uri="{FF2B5EF4-FFF2-40B4-BE49-F238E27FC236}">
                <a16:creationId xmlns:a16="http://schemas.microsoft.com/office/drawing/2014/main" id="{4CC2E9EB-45D1-C7AB-2178-9EFE577B4C7E}"/>
              </a:ext>
            </a:extLst>
          </p:cNvPr>
          <p:cNvSpPr txBox="1"/>
          <p:nvPr/>
        </p:nvSpPr>
        <p:spPr>
          <a:xfrm>
            <a:off x="718457" y="3331029"/>
            <a:ext cx="5962444" cy="7848302"/>
          </a:xfrm>
          <a:prstGeom prst="rect">
            <a:avLst/>
          </a:prstGeom>
          <a:noFill/>
        </p:spPr>
        <p:txBody>
          <a:bodyPr wrap="square" rtlCol="0">
            <a:spAutoFit/>
          </a:bodyPr>
          <a:lstStyle/>
          <a:p>
            <a:pPr marL="571500" indent="-571500">
              <a:buFont typeface="Arial" panose="020B0604020202020204" pitchFamily="34" charset="0"/>
              <a:buChar char="•"/>
            </a:pPr>
            <a:r>
              <a:rPr lang="en-US" dirty="0">
                <a:solidFill>
                  <a:schemeClr val="bg1"/>
                </a:solidFill>
              </a:rPr>
              <a:t>Introducing New product for purpose category</a:t>
            </a:r>
          </a:p>
          <a:p>
            <a:r>
              <a:rPr lang="en-US" dirty="0">
                <a:solidFill>
                  <a:schemeClr val="bg1"/>
                </a:solidFill>
              </a:rPr>
              <a:t>      Ex : Film Financing ,</a:t>
            </a:r>
          </a:p>
          <a:p>
            <a:r>
              <a:rPr lang="en-US" dirty="0">
                <a:solidFill>
                  <a:schemeClr val="bg1"/>
                </a:solidFill>
              </a:rPr>
              <a:t>    Investment Stock Purchases </a:t>
            </a:r>
          </a:p>
          <a:p>
            <a:r>
              <a:rPr lang="en-US" dirty="0">
                <a:solidFill>
                  <a:schemeClr val="bg1"/>
                </a:solidFill>
              </a:rPr>
              <a:t>     Music Pursuits</a:t>
            </a:r>
          </a:p>
          <a:p>
            <a:endParaRPr lang="en-US" dirty="0">
              <a:solidFill>
                <a:schemeClr val="bg1"/>
              </a:solidFill>
            </a:endParaRPr>
          </a:p>
          <a:p>
            <a:pPr marL="571500" indent="-571500">
              <a:buFont typeface="Arial" panose="020B0604020202020204" pitchFamily="34" charset="0"/>
              <a:buChar char="•"/>
            </a:pPr>
            <a:r>
              <a:rPr lang="en-US" dirty="0">
                <a:solidFill>
                  <a:schemeClr val="bg1"/>
                </a:solidFill>
              </a:rPr>
              <a:t>Advertising campaigns to promote  New loan Products</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dirty="0">
                <a:solidFill>
                  <a:schemeClr val="bg1"/>
                </a:solidFill>
              </a:rPr>
              <a:t>Strengthen relationships with existing customers by offering special interest rate For new loan Products</a:t>
            </a:r>
          </a:p>
        </p:txBody>
      </p:sp>
      <p:sp>
        <p:nvSpPr>
          <p:cNvPr id="21" name="TextBox 20">
            <a:extLst>
              <a:ext uri="{FF2B5EF4-FFF2-40B4-BE49-F238E27FC236}">
                <a16:creationId xmlns:a16="http://schemas.microsoft.com/office/drawing/2014/main" id="{372AC640-36B9-5AC1-16B8-4EDFFFF59584}"/>
              </a:ext>
            </a:extLst>
          </p:cNvPr>
          <p:cNvSpPr txBox="1"/>
          <p:nvPr/>
        </p:nvSpPr>
        <p:spPr>
          <a:xfrm>
            <a:off x="6122760" y="2099794"/>
            <a:ext cx="9146514" cy="707886"/>
          </a:xfrm>
          <a:prstGeom prst="rect">
            <a:avLst/>
          </a:prstGeom>
          <a:noFill/>
        </p:spPr>
        <p:txBody>
          <a:bodyPr wrap="square" rtlCol="0">
            <a:spAutoFit/>
          </a:bodyPr>
          <a:lstStyle/>
          <a:p>
            <a:pPr algn="ctr"/>
            <a:r>
              <a:rPr lang="en-US" sz="4000">
                <a:solidFill>
                  <a:schemeClr val="bg1"/>
                </a:solidFill>
              </a:rPr>
              <a:t>Improving Revolving Balance</a:t>
            </a:r>
            <a:endParaRPr lang="en-US" dirty="0">
              <a:solidFill>
                <a:schemeClr val="bg1"/>
              </a:solidFill>
            </a:endParaRPr>
          </a:p>
        </p:txBody>
      </p:sp>
      <p:grpSp>
        <p:nvGrpSpPr>
          <p:cNvPr id="22" name="Grupo 25">
            <a:extLst>
              <a:ext uri="{FF2B5EF4-FFF2-40B4-BE49-F238E27FC236}">
                <a16:creationId xmlns:a16="http://schemas.microsoft.com/office/drawing/2014/main" id="{2CA950AB-19D5-0771-94BB-97B188DCCB1D}"/>
              </a:ext>
            </a:extLst>
          </p:cNvPr>
          <p:cNvGrpSpPr/>
          <p:nvPr/>
        </p:nvGrpSpPr>
        <p:grpSpPr>
          <a:xfrm>
            <a:off x="14572950" y="2087235"/>
            <a:ext cx="1170432" cy="10023583"/>
            <a:chOff x="7790688" y="2633472"/>
            <a:chExt cx="2743200" cy="5459896"/>
          </a:xfrm>
        </p:grpSpPr>
        <p:cxnSp>
          <p:nvCxnSpPr>
            <p:cNvPr id="23" name="Conector recto 26">
              <a:extLst>
                <a:ext uri="{FF2B5EF4-FFF2-40B4-BE49-F238E27FC236}">
                  <a16:creationId xmlns:a16="http://schemas.microsoft.com/office/drawing/2014/main" id="{751F2F5D-2874-316E-2621-B1E0C944066D}"/>
                </a:ext>
              </a:extLst>
            </p:cNvPr>
            <p:cNvCxnSpPr/>
            <p:nvPr/>
          </p:nvCxnSpPr>
          <p:spPr>
            <a:xfrm>
              <a:off x="7790688" y="2633472"/>
              <a:ext cx="2743200" cy="2743200"/>
            </a:xfrm>
            <a:prstGeom prst="line">
              <a:avLst/>
            </a:prstGeom>
            <a:ln w="127000">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cxnSp>
          <p:nvCxnSpPr>
            <p:cNvPr id="24" name="Conector recto 27">
              <a:extLst>
                <a:ext uri="{FF2B5EF4-FFF2-40B4-BE49-F238E27FC236}">
                  <a16:creationId xmlns:a16="http://schemas.microsoft.com/office/drawing/2014/main" id="{F6686BC2-CADF-0D04-FCBE-DCDE8463FE5A}"/>
                </a:ext>
              </a:extLst>
            </p:cNvPr>
            <p:cNvCxnSpPr>
              <a:cxnSpLocks/>
            </p:cNvCxnSpPr>
            <p:nvPr/>
          </p:nvCxnSpPr>
          <p:spPr>
            <a:xfrm flipV="1">
              <a:off x="7790688" y="5350168"/>
              <a:ext cx="2743200" cy="2743200"/>
            </a:xfrm>
            <a:prstGeom prst="line">
              <a:avLst/>
            </a:prstGeom>
            <a:ln w="127000">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grpSp>
      <p:grpSp>
        <p:nvGrpSpPr>
          <p:cNvPr id="25" name="Grupo 25">
            <a:extLst>
              <a:ext uri="{FF2B5EF4-FFF2-40B4-BE49-F238E27FC236}">
                <a16:creationId xmlns:a16="http://schemas.microsoft.com/office/drawing/2014/main" id="{A03490B4-DF07-C20F-54AE-1388A3338A5F}"/>
              </a:ext>
            </a:extLst>
          </p:cNvPr>
          <p:cNvGrpSpPr/>
          <p:nvPr/>
        </p:nvGrpSpPr>
        <p:grpSpPr>
          <a:xfrm>
            <a:off x="14613673" y="2111563"/>
            <a:ext cx="1170432" cy="10023583"/>
            <a:chOff x="7790688" y="2633472"/>
            <a:chExt cx="2743200" cy="5459896"/>
          </a:xfrm>
        </p:grpSpPr>
        <p:cxnSp>
          <p:nvCxnSpPr>
            <p:cNvPr id="26" name="Conector recto 26">
              <a:extLst>
                <a:ext uri="{FF2B5EF4-FFF2-40B4-BE49-F238E27FC236}">
                  <a16:creationId xmlns:a16="http://schemas.microsoft.com/office/drawing/2014/main" id="{30B84D21-CEEF-FF29-D2F7-CFD1D4406E6D}"/>
                </a:ext>
              </a:extLst>
            </p:cNvPr>
            <p:cNvCxnSpPr/>
            <p:nvPr/>
          </p:nvCxnSpPr>
          <p:spPr>
            <a:xfrm>
              <a:off x="7790688" y="2633472"/>
              <a:ext cx="2743200" cy="2743200"/>
            </a:xfrm>
            <a:prstGeom prst="line">
              <a:avLst/>
            </a:prstGeom>
            <a:ln w="127000">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272049D0-19E0-875E-F731-F0C27E080C57}"/>
                </a:ext>
              </a:extLst>
            </p:cNvPr>
            <p:cNvCxnSpPr>
              <a:cxnSpLocks/>
            </p:cNvCxnSpPr>
            <p:nvPr/>
          </p:nvCxnSpPr>
          <p:spPr>
            <a:xfrm flipV="1">
              <a:off x="7790688" y="5350168"/>
              <a:ext cx="2743200" cy="2743200"/>
            </a:xfrm>
            <a:prstGeom prst="line">
              <a:avLst/>
            </a:prstGeom>
            <a:ln w="127000">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22E6349C-1F61-98B3-0125-3AB3C720FC65}"/>
              </a:ext>
            </a:extLst>
          </p:cNvPr>
          <p:cNvSpPr txBox="1"/>
          <p:nvPr/>
        </p:nvSpPr>
        <p:spPr>
          <a:xfrm>
            <a:off x="8101485" y="3331029"/>
            <a:ext cx="6153358" cy="7848302"/>
          </a:xfrm>
          <a:prstGeom prst="rect">
            <a:avLst/>
          </a:prstGeom>
          <a:noFill/>
        </p:spPr>
        <p:txBody>
          <a:bodyPr wrap="square" rtlCol="0">
            <a:spAutoFit/>
          </a:bodyPr>
          <a:lstStyle/>
          <a:p>
            <a:pPr marL="571500" indent="-571500">
              <a:buFont typeface="Arial" panose="020B0604020202020204" pitchFamily="34" charset="0"/>
              <a:buChar char="•"/>
            </a:pPr>
            <a:r>
              <a:rPr lang="en-US" dirty="0">
                <a:solidFill>
                  <a:schemeClr val="bg1"/>
                </a:solidFill>
              </a:rPr>
              <a:t>Max Credit limit is 35000 so by increasing the credit limit  Revolving Balance also increases</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dirty="0">
                <a:solidFill>
                  <a:schemeClr val="bg1"/>
                </a:solidFill>
              </a:rPr>
              <a:t>Introducing zero-interest balance transfers, cashback rewards, or bonus points low-interest for specific purchases</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b="0" i="0" dirty="0">
                <a:solidFill>
                  <a:srgbClr val="D1D5DB"/>
                </a:solidFill>
                <a:effectLst/>
                <a:latin typeface="Söhne"/>
              </a:rPr>
              <a:t>marketing campaigns to reach specific customer </a:t>
            </a:r>
            <a:endParaRPr lang="en-US" dirty="0">
              <a:solidFill>
                <a:schemeClr val="bg1"/>
              </a:solidFill>
            </a:endParaRPr>
          </a:p>
          <a:p>
            <a:pPr marL="571500" indent="-571500">
              <a:buFont typeface="Arial" panose="020B0604020202020204" pitchFamily="34" charset="0"/>
              <a:buChar char="•"/>
            </a:pPr>
            <a:endParaRPr lang="en-US" dirty="0">
              <a:solidFill>
                <a:schemeClr val="bg1"/>
              </a:solidFill>
            </a:endParaRPr>
          </a:p>
        </p:txBody>
      </p:sp>
      <p:sp>
        <p:nvSpPr>
          <p:cNvPr id="30" name="TextBox 29">
            <a:extLst>
              <a:ext uri="{FF2B5EF4-FFF2-40B4-BE49-F238E27FC236}">
                <a16:creationId xmlns:a16="http://schemas.microsoft.com/office/drawing/2014/main" id="{59C0E034-C566-B69A-5E4F-7FB54972A9C8}"/>
              </a:ext>
            </a:extLst>
          </p:cNvPr>
          <p:cNvSpPr txBox="1"/>
          <p:nvPr/>
        </p:nvSpPr>
        <p:spPr>
          <a:xfrm>
            <a:off x="14224244" y="2087235"/>
            <a:ext cx="9146514" cy="707886"/>
          </a:xfrm>
          <a:prstGeom prst="rect">
            <a:avLst/>
          </a:prstGeom>
          <a:noFill/>
        </p:spPr>
        <p:txBody>
          <a:bodyPr wrap="square" rtlCol="0">
            <a:spAutoFit/>
          </a:bodyPr>
          <a:lstStyle/>
          <a:p>
            <a:pPr algn="ctr"/>
            <a:r>
              <a:rPr lang="en-US" sz="4000" dirty="0">
                <a:solidFill>
                  <a:schemeClr val="bg1"/>
                </a:solidFill>
              </a:rPr>
              <a:t>Customer Relationship</a:t>
            </a:r>
            <a:endParaRPr lang="en-US" dirty="0">
              <a:solidFill>
                <a:schemeClr val="bg1"/>
              </a:solidFill>
            </a:endParaRPr>
          </a:p>
        </p:txBody>
      </p:sp>
      <p:sp>
        <p:nvSpPr>
          <p:cNvPr id="31" name="TextBox 30">
            <a:extLst>
              <a:ext uri="{FF2B5EF4-FFF2-40B4-BE49-F238E27FC236}">
                <a16:creationId xmlns:a16="http://schemas.microsoft.com/office/drawing/2014/main" id="{9BB6F990-35D4-2C5E-723F-20661A1D63AD}"/>
              </a:ext>
            </a:extLst>
          </p:cNvPr>
          <p:cNvSpPr txBox="1"/>
          <p:nvPr/>
        </p:nvSpPr>
        <p:spPr>
          <a:xfrm>
            <a:off x="16132629" y="3331029"/>
            <a:ext cx="7238129" cy="7294305"/>
          </a:xfrm>
          <a:prstGeom prst="rect">
            <a:avLst/>
          </a:prstGeom>
          <a:noFill/>
        </p:spPr>
        <p:txBody>
          <a:bodyPr wrap="square" rtlCol="0">
            <a:spAutoFit/>
          </a:bodyPr>
          <a:lstStyle/>
          <a:p>
            <a:pPr marL="571500" indent="-571500">
              <a:buFont typeface="Arial" panose="020B0604020202020204" pitchFamily="34" charset="0"/>
              <a:buChar char="•"/>
            </a:pPr>
            <a:r>
              <a:rPr lang="en-IN" altLang="zh-CN" sz="3600" dirty="0">
                <a:solidFill>
                  <a:schemeClr val="bg1"/>
                </a:solidFill>
                <a:ea typeface="+mj-ea"/>
              </a:rPr>
              <a:t>Company have multiple branches around the major states yet the customer count is not increasing try better marketing strategy should be the focus otherwise the company have to shut non performing establishments </a:t>
            </a:r>
            <a:endParaRPr lang="zh-CN" altLang="en-US" sz="3600" dirty="0">
              <a:solidFill>
                <a:schemeClr val="bg1"/>
              </a:solidFill>
              <a:ea typeface="+mj-ea"/>
            </a:endParaRPr>
          </a:p>
          <a:p>
            <a:endParaRPr lang="en-IN" altLang="zh-CN" dirty="0">
              <a:solidFill>
                <a:schemeClr val="bg1"/>
              </a:solidFill>
              <a:ea typeface="+mj-ea"/>
            </a:endParaRPr>
          </a:p>
          <a:p>
            <a:pPr marL="571500" indent="-571500">
              <a:buFont typeface="Arial" panose="020B0604020202020204" pitchFamily="34" charset="0"/>
              <a:buChar char="•"/>
            </a:pPr>
            <a:r>
              <a:rPr lang="en-IN" altLang="zh-CN" dirty="0">
                <a:solidFill>
                  <a:schemeClr val="bg1"/>
                </a:solidFill>
                <a:ea typeface="+mj-ea"/>
              </a:rPr>
              <a:t>More than 40 % of the customer are not verified it should reduce the non verified customer count by adding few customer relationship workshops and desks</a:t>
            </a:r>
            <a:endParaRPr lang="en-US" dirty="0"/>
          </a:p>
        </p:txBody>
      </p:sp>
      <p:sp>
        <p:nvSpPr>
          <p:cNvPr id="40" name="箭头: V 形 17">
            <a:extLst>
              <a:ext uri="{FF2B5EF4-FFF2-40B4-BE49-F238E27FC236}">
                <a16:creationId xmlns:a16="http://schemas.microsoft.com/office/drawing/2014/main" id="{D7C0C578-1018-A242-39E6-235138B9CF82}"/>
              </a:ext>
            </a:extLst>
          </p:cNvPr>
          <p:cNvSpPr/>
          <p:nvPr/>
        </p:nvSpPr>
        <p:spPr>
          <a:xfrm flipV="1">
            <a:off x="7838126" y="374559"/>
            <a:ext cx="1160555" cy="613322"/>
          </a:xfrm>
          <a:prstGeom prst="chevron">
            <a:avLst>
              <a:gd name="adj" fmla="val 61112"/>
            </a:avLst>
          </a:prstGeom>
          <a:noFill/>
          <a:ln>
            <a:gradFill>
              <a:gsLst>
                <a:gs pos="0">
                  <a:srgbClr val="F9D3BA"/>
                </a:gs>
                <a:gs pos="48000">
                  <a:srgbClr val="F71E76"/>
                </a:gs>
                <a:gs pos="100000">
                  <a:srgbClr val="69EAF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Tree>
    <p:extLst>
      <p:ext uri="{BB962C8B-B14F-4D97-AF65-F5344CB8AC3E}">
        <p14:creationId xmlns:p14="http://schemas.microsoft.com/office/powerpoint/2010/main" val="2058510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1" y="-261256"/>
            <a:ext cx="24930939" cy="14757108"/>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文本框 14">
            <a:extLst>
              <a:ext uri="{FF2B5EF4-FFF2-40B4-BE49-F238E27FC236}">
                <a16:creationId xmlns:a16="http://schemas.microsoft.com/office/drawing/2014/main" id="{658D7700-7581-BD7C-C462-973FB25D7F11}"/>
              </a:ext>
            </a:extLst>
          </p:cNvPr>
          <p:cNvSpPr txBox="1"/>
          <p:nvPr/>
        </p:nvSpPr>
        <p:spPr>
          <a:xfrm>
            <a:off x="7824579" y="352715"/>
            <a:ext cx="5686841" cy="1200329"/>
          </a:xfrm>
          <a:prstGeom prst="rect">
            <a:avLst/>
          </a:prstGeom>
          <a:noFill/>
        </p:spPr>
        <p:txBody>
          <a:bodyPr>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altLang="zh-CN" sz="7200" b="0" i="0" u="none" strike="noStrike" kern="1200" cap="none" spc="0" normalizeH="0" baseline="0" noProof="0" dirty="0">
                <a:ln>
                  <a:noFill/>
                </a:ln>
                <a:solidFill>
                  <a:srgbClr val="FFFF00"/>
                </a:solidFill>
                <a:effectLst/>
                <a:uLnTx/>
                <a:uFillTx/>
                <a:latin typeface="Bernard MT Condensed" panose="02050806060905020404" pitchFamily="18" charset="0"/>
                <a:ea typeface="时尚中黑简体" panose="01010104010101010101" pitchFamily="2" charset="-122"/>
              </a:rPr>
              <a:t>Challenges</a:t>
            </a:r>
            <a:endParaRPr kumimoji="0" lang="zh-CN" altLang="en-US" sz="7200" b="0" i="0" u="none" strike="noStrike" kern="1200" cap="none" spc="0" normalizeH="0" baseline="0" noProof="0" dirty="0">
              <a:ln>
                <a:noFill/>
              </a:ln>
              <a:solidFill>
                <a:srgbClr val="FFFF00"/>
              </a:solidFill>
              <a:effectLst/>
              <a:uLnTx/>
              <a:uFillTx/>
              <a:latin typeface="Bernard MT Condensed" panose="02050806060905020404" pitchFamily="18" charset="0"/>
              <a:ea typeface="时尚中黑简体" panose="01010104010101010101" pitchFamily="2" charset="-122"/>
            </a:endParaRPr>
          </a:p>
        </p:txBody>
      </p:sp>
      <p:grpSp>
        <p:nvGrpSpPr>
          <p:cNvPr id="3" name="组合 16">
            <a:extLst>
              <a:ext uri="{FF2B5EF4-FFF2-40B4-BE49-F238E27FC236}">
                <a16:creationId xmlns:a16="http://schemas.microsoft.com/office/drawing/2014/main" id="{998CA35F-7013-4101-BA7A-52442EC9C429}"/>
              </a:ext>
            </a:extLst>
          </p:cNvPr>
          <p:cNvGrpSpPr>
            <a:grpSpLocks/>
          </p:cNvGrpSpPr>
          <p:nvPr/>
        </p:nvGrpSpPr>
        <p:grpSpPr bwMode="auto">
          <a:xfrm>
            <a:off x="10054781" y="2189017"/>
            <a:ext cx="9076548" cy="2971500"/>
            <a:chOff x="7439644" y="2947217"/>
            <a:chExt cx="3012375" cy="1603185"/>
          </a:xfrm>
        </p:grpSpPr>
        <p:sp>
          <p:nvSpPr>
            <p:cNvPr id="4" name="矩形 17">
              <a:extLst>
                <a:ext uri="{FF2B5EF4-FFF2-40B4-BE49-F238E27FC236}">
                  <a16:creationId xmlns:a16="http://schemas.microsoft.com/office/drawing/2014/main" id="{F9DDFC54-25ED-4B33-B130-394C71BC923B}"/>
                </a:ext>
              </a:extLst>
            </p:cNvPr>
            <p:cNvSpPr/>
            <p:nvPr/>
          </p:nvSpPr>
          <p:spPr bwMode="auto">
            <a:xfrm>
              <a:off x="7439644" y="3322726"/>
              <a:ext cx="3012375" cy="1227676"/>
            </a:xfrm>
            <a:prstGeom prst="rect">
              <a:avLst/>
            </a:prstGeom>
          </p:spPr>
          <p:txBody>
            <a:bodyPr wrap="squar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l" defTabSz="457200" rtl="0" eaLnBrk="1" fontAlgn="auto" latinLnBrk="0" hangingPunct="1">
                <a:lnSpc>
                  <a:spcPct val="130000"/>
                </a:lnSpc>
                <a:spcBef>
                  <a:spcPts val="0"/>
                </a:spcBef>
                <a:spcAft>
                  <a:spcPts val="0"/>
                </a:spcAft>
                <a:buClrTx/>
                <a:buSzTx/>
                <a:buFontTx/>
                <a:buNone/>
                <a:tabLst/>
                <a:defRPr/>
              </a:pPr>
              <a:r>
                <a:rPr lang="en-IN" altLang="zh-CN" sz="2800" dirty="0">
                  <a:solidFill>
                    <a:schemeClr val="bg1"/>
                  </a:solidFill>
                  <a:latin typeface="Franklin Gothic Demi" panose="020B0703020102020204" pitchFamily="34" charset="0"/>
                  <a:ea typeface="微软雅黑"/>
                </a:rPr>
                <a:t>After the first meeting We were finding it difficult to load the data to tools like SQL and Connecting the SQL to Power Bi and Tableau but after researching a lot on the web we found multiple ways to do the task in hand</a:t>
              </a:r>
              <a:r>
                <a:rPr lang="en-IN" altLang="zh-CN" sz="1050" dirty="0">
                  <a:solidFill>
                    <a:srgbClr val="FFFFFF"/>
                  </a:solidFill>
                  <a:latin typeface="Century Gothic" panose="020B0502020202020204" pitchFamily="34" charset="0"/>
                  <a:ea typeface="微软雅黑"/>
                </a:rPr>
                <a:t>.</a:t>
              </a:r>
              <a:endParaRPr kumimoji="0" lang="zh-CN" altLang="en-US" sz="1050" b="0"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endParaRPr>
            </a:p>
          </p:txBody>
        </p:sp>
        <p:sp>
          <p:nvSpPr>
            <p:cNvPr id="6" name="PA-文本框 8">
              <a:extLst>
                <a:ext uri="{FF2B5EF4-FFF2-40B4-BE49-F238E27FC236}">
                  <a16:creationId xmlns:a16="http://schemas.microsoft.com/office/drawing/2014/main" id="{EA6A4F0B-C8CC-4FAD-B5D8-13520BCD56E5}"/>
                </a:ext>
              </a:extLst>
            </p:cNvPr>
            <p:cNvSpPr txBox="1"/>
            <p:nvPr/>
          </p:nvSpPr>
          <p:spPr>
            <a:xfrm>
              <a:off x="7439644" y="2947217"/>
              <a:ext cx="2632126" cy="348709"/>
            </a:xfrm>
            <a:prstGeom prst="rect">
              <a:avLst/>
            </a:prstGeom>
            <a:noFill/>
          </p:spPr>
          <p:txBody>
            <a:bodyPr wrap="non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altLang="zh-CN"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Importing the data to other tools</a:t>
              </a:r>
              <a:endParaRPr kumimoji="0" lang="zh-CN" altLang="en-US"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19">
            <a:extLst>
              <a:ext uri="{FF2B5EF4-FFF2-40B4-BE49-F238E27FC236}">
                <a16:creationId xmlns:a16="http://schemas.microsoft.com/office/drawing/2014/main" id="{9133B85C-2CED-47EE-99E9-91E4BABAD5C6}"/>
              </a:ext>
            </a:extLst>
          </p:cNvPr>
          <p:cNvGrpSpPr>
            <a:grpSpLocks/>
          </p:cNvGrpSpPr>
          <p:nvPr/>
        </p:nvGrpSpPr>
        <p:grpSpPr bwMode="auto">
          <a:xfrm>
            <a:off x="10108451" y="6898976"/>
            <a:ext cx="9022877" cy="2982190"/>
            <a:chOff x="7439644" y="3054632"/>
            <a:chExt cx="3076153" cy="1130410"/>
          </a:xfrm>
        </p:grpSpPr>
        <p:sp>
          <p:nvSpPr>
            <p:cNvPr id="9" name="矩形 20">
              <a:extLst>
                <a:ext uri="{FF2B5EF4-FFF2-40B4-BE49-F238E27FC236}">
                  <a16:creationId xmlns:a16="http://schemas.microsoft.com/office/drawing/2014/main" id="{B8EF31DD-B28E-43F0-BB62-0D7B87897A9A}"/>
                </a:ext>
              </a:extLst>
            </p:cNvPr>
            <p:cNvSpPr/>
            <p:nvPr/>
          </p:nvSpPr>
          <p:spPr bwMode="auto">
            <a:xfrm>
              <a:off x="7439644" y="3322726"/>
              <a:ext cx="3076153" cy="862316"/>
            </a:xfrm>
            <a:prstGeom prst="rect">
              <a:avLst/>
            </a:prstGeom>
          </p:spPr>
          <p:txBody>
            <a:bodyPr wrap="squar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en-IN" altLang="zh-CN" sz="2800" b="0" i="0" u="none" strike="noStrike" kern="1200" cap="none" spc="0" normalizeH="0" baseline="0" noProof="0" dirty="0">
                  <a:ln>
                    <a:noFill/>
                  </a:ln>
                  <a:solidFill>
                    <a:srgbClr val="FFFFFF"/>
                  </a:solidFill>
                  <a:effectLst/>
                  <a:uLnTx/>
                  <a:uFillTx/>
                  <a:latin typeface="Franklin Gothic Demi" panose="020B0703020102020204" pitchFamily="34" charset="0"/>
                  <a:ea typeface="微软雅黑"/>
                </a:rPr>
                <a:t>As most of us were not familiar with the banking terms like DTI, Last Credit Line , Revolving Balance it tool us few days to research the topics to understand the data properly after which we could annualize the data </a:t>
              </a:r>
              <a:r>
                <a:rPr kumimoji="0" lang="en-IN" altLang="zh-CN" sz="2800" b="0"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rPr>
                <a:t>.</a:t>
              </a:r>
              <a:endParaRPr kumimoji="0" lang="zh-CN" altLang="en-US" sz="2800" b="0"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endParaRPr>
            </a:p>
          </p:txBody>
        </p:sp>
        <p:sp>
          <p:nvSpPr>
            <p:cNvPr id="10" name="PA-文本框 8">
              <a:extLst>
                <a:ext uri="{FF2B5EF4-FFF2-40B4-BE49-F238E27FC236}">
                  <a16:creationId xmlns:a16="http://schemas.microsoft.com/office/drawing/2014/main" id="{89EE6C48-93CD-406A-A6FC-CE3FE272138F}"/>
                </a:ext>
              </a:extLst>
            </p:cNvPr>
            <p:cNvSpPr txBox="1"/>
            <p:nvPr/>
          </p:nvSpPr>
          <p:spPr>
            <a:xfrm>
              <a:off x="7439644" y="3054632"/>
              <a:ext cx="1756873" cy="221661"/>
            </a:xfrm>
            <a:prstGeom prst="rect">
              <a:avLst/>
            </a:prstGeom>
            <a:noFill/>
          </p:spPr>
          <p:txBody>
            <a:bodyPr wrap="non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altLang="zh-CN" sz="32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Understanding the Data</a:t>
              </a:r>
              <a:endParaRPr kumimoji="0" lang="zh-CN" altLang="en-US" sz="32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pic>
        <p:nvPicPr>
          <p:cNvPr id="1026" name="Picture 2" descr="Import Data Icons - Free SVG &amp; PNG Import Data Images - Noun Project">
            <a:extLst>
              <a:ext uri="{FF2B5EF4-FFF2-40B4-BE49-F238E27FC236}">
                <a16:creationId xmlns:a16="http://schemas.microsoft.com/office/drawing/2014/main" id="{8289DF4D-2346-0564-3F1A-DFBB9C851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350" y="325551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rket Analysis Icon #385804 - Free Icons Library">
            <a:extLst>
              <a:ext uri="{FF2B5EF4-FFF2-40B4-BE49-F238E27FC236}">
                <a16:creationId xmlns:a16="http://schemas.microsoft.com/office/drawing/2014/main" id="{5E650B3E-000A-22EA-D2DB-C66426AFC36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450350" y="7791207"/>
            <a:ext cx="214312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591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9247" y="-220361"/>
            <a:ext cx="24930939" cy="14757108"/>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组合 38">
            <a:extLst>
              <a:ext uri="{FF2B5EF4-FFF2-40B4-BE49-F238E27FC236}">
                <a16:creationId xmlns:a16="http://schemas.microsoft.com/office/drawing/2014/main" id="{7D6491E5-5E63-337B-5FBF-8AA33B29002D}"/>
              </a:ext>
            </a:extLst>
          </p:cNvPr>
          <p:cNvGrpSpPr>
            <a:grpSpLocks/>
          </p:cNvGrpSpPr>
          <p:nvPr/>
        </p:nvGrpSpPr>
        <p:grpSpPr bwMode="auto">
          <a:xfrm>
            <a:off x="1025234" y="1396595"/>
            <a:ext cx="7315201" cy="3237038"/>
            <a:chOff x="5946698" y="2947217"/>
            <a:chExt cx="3436917" cy="2200337"/>
          </a:xfrm>
        </p:grpSpPr>
        <p:sp>
          <p:nvSpPr>
            <p:cNvPr id="3" name="矩形 39">
              <a:extLst>
                <a:ext uri="{FF2B5EF4-FFF2-40B4-BE49-F238E27FC236}">
                  <a16:creationId xmlns:a16="http://schemas.microsoft.com/office/drawing/2014/main" id="{16806585-77F7-31C3-8AE1-87F84275DC89}"/>
                </a:ext>
              </a:extLst>
            </p:cNvPr>
            <p:cNvSpPr/>
            <p:nvPr/>
          </p:nvSpPr>
          <p:spPr bwMode="auto">
            <a:xfrm>
              <a:off x="5946698" y="3603778"/>
              <a:ext cx="3436917" cy="1543776"/>
            </a:xfrm>
            <a:prstGeom prst="rect">
              <a:avLst/>
            </a:prstGeom>
          </p:spPr>
          <p:txBody>
            <a:bodyPr wrap="squar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r" defTabSz="457200" rtl="0" eaLnBrk="1" fontAlgn="auto" latinLnBrk="0" hangingPunct="1">
                <a:lnSpc>
                  <a:spcPct val="130000"/>
                </a:lnSpc>
                <a:spcBef>
                  <a:spcPts val="0"/>
                </a:spcBef>
                <a:spcAft>
                  <a:spcPts val="0"/>
                </a:spcAft>
                <a:buClrTx/>
                <a:buSzTx/>
                <a:buFontTx/>
                <a:buNone/>
                <a:tabLst/>
                <a:defRPr/>
              </a:pPr>
              <a:r>
                <a:rPr lang="en-IN" altLang="zh-CN" sz="2800" b="1" dirty="0">
                  <a:solidFill>
                    <a:srgbClr val="FFFFFF"/>
                  </a:solidFill>
                  <a:latin typeface="Century Gothic" panose="020B0502020202020204" pitchFamily="34" charset="0"/>
                  <a:ea typeface="微软雅黑"/>
                </a:rPr>
                <a:t>In this Project we had one excel File and one csv file and this project taught us multiple ways to connect the data with tools like SQL, Power BI, Tableau  </a:t>
              </a:r>
              <a:endParaRPr kumimoji="0" lang="zh-CN" altLang="en-US" sz="2800" b="1"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endParaRPr>
            </a:p>
          </p:txBody>
        </p:sp>
        <p:sp>
          <p:nvSpPr>
            <p:cNvPr id="4" name="PA-文本框 8">
              <a:extLst>
                <a:ext uri="{FF2B5EF4-FFF2-40B4-BE49-F238E27FC236}">
                  <a16:creationId xmlns:a16="http://schemas.microsoft.com/office/drawing/2014/main" id="{DE86181F-B2AD-1BD5-4C33-B9F63B0D8D37}"/>
                </a:ext>
              </a:extLst>
            </p:cNvPr>
            <p:cNvSpPr txBox="1"/>
            <p:nvPr/>
          </p:nvSpPr>
          <p:spPr>
            <a:xfrm>
              <a:off x="6414637" y="2947217"/>
              <a:ext cx="2968978" cy="355652"/>
            </a:xfrm>
            <a:prstGeom prst="rect">
              <a:avLst/>
            </a:prstGeom>
            <a:noFill/>
          </p:spPr>
          <p:txBody>
            <a:bodyPr wrap="non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altLang="zh-CN" sz="2800" b="1" i="0" u="sng"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Connecting Data With other Tools</a:t>
              </a:r>
              <a:endParaRPr kumimoji="0" lang="zh-CN" altLang="en-US" sz="2800" b="1" i="0" u="sng"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38">
            <a:extLst>
              <a:ext uri="{FF2B5EF4-FFF2-40B4-BE49-F238E27FC236}">
                <a16:creationId xmlns:a16="http://schemas.microsoft.com/office/drawing/2014/main" id="{4FA6DB9A-9C50-4A73-A398-788FA8E0172D}"/>
              </a:ext>
            </a:extLst>
          </p:cNvPr>
          <p:cNvGrpSpPr>
            <a:grpSpLocks/>
          </p:cNvGrpSpPr>
          <p:nvPr/>
        </p:nvGrpSpPr>
        <p:grpSpPr bwMode="auto">
          <a:xfrm>
            <a:off x="1932571" y="5245210"/>
            <a:ext cx="6407864" cy="2447490"/>
            <a:chOff x="7439644" y="2947217"/>
            <a:chExt cx="1943971" cy="2448278"/>
          </a:xfrm>
        </p:grpSpPr>
        <p:sp>
          <p:nvSpPr>
            <p:cNvPr id="8" name="矩形 39">
              <a:extLst>
                <a:ext uri="{FF2B5EF4-FFF2-40B4-BE49-F238E27FC236}">
                  <a16:creationId xmlns:a16="http://schemas.microsoft.com/office/drawing/2014/main" id="{17022F32-D8B3-4B76-B469-0523B7114291}"/>
                </a:ext>
              </a:extLst>
            </p:cNvPr>
            <p:cNvSpPr/>
            <p:nvPr/>
          </p:nvSpPr>
          <p:spPr bwMode="auto">
            <a:xfrm>
              <a:off x="7439644" y="3683963"/>
              <a:ext cx="1943971" cy="1711532"/>
            </a:xfrm>
            <a:prstGeom prst="rect">
              <a:avLst/>
            </a:prstGeom>
          </p:spPr>
          <p:txBody>
            <a:bodyPr>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r" defTabSz="457200" rtl="0" eaLnBrk="1" fontAlgn="auto" latinLnBrk="0" hangingPunct="1">
                <a:lnSpc>
                  <a:spcPct val="130000"/>
                </a:lnSpc>
                <a:spcBef>
                  <a:spcPts val="0"/>
                </a:spcBef>
                <a:spcAft>
                  <a:spcPts val="0"/>
                </a:spcAft>
                <a:buClrTx/>
                <a:buSzTx/>
                <a:buFontTx/>
                <a:buNone/>
                <a:tabLst/>
                <a:defRPr/>
              </a:pPr>
              <a:r>
                <a:rPr lang="en-IN" altLang="zh-CN" sz="2800" b="1" dirty="0">
                  <a:solidFill>
                    <a:srgbClr val="FFFFFF"/>
                  </a:solidFill>
                  <a:latin typeface="Century Gothic" panose="020B0502020202020204" pitchFamily="34" charset="0"/>
                  <a:ea typeface="微软雅黑"/>
                </a:rPr>
                <a:t>Next This Project taught us how to apply the things we had learned in the classroom in an actual way</a:t>
              </a:r>
              <a:r>
                <a:rPr lang="en-IN" altLang="zh-CN" sz="1050" dirty="0">
                  <a:solidFill>
                    <a:srgbClr val="FFFFFF"/>
                  </a:solidFill>
                  <a:latin typeface="Century Gothic" panose="020B0502020202020204" pitchFamily="34" charset="0"/>
                  <a:ea typeface="微软雅黑"/>
                </a:rPr>
                <a:t>.</a:t>
              </a:r>
              <a:endParaRPr kumimoji="0" lang="zh-CN" altLang="en-US" sz="1050" b="0"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endParaRPr>
            </a:p>
          </p:txBody>
        </p:sp>
        <p:sp>
          <p:nvSpPr>
            <p:cNvPr id="9" name="PA-文本框 8">
              <a:extLst>
                <a:ext uri="{FF2B5EF4-FFF2-40B4-BE49-F238E27FC236}">
                  <a16:creationId xmlns:a16="http://schemas.microsoft.com/office/drawing/2014/main" id="{76757AEF-42EC-4C22-8E35-BF2268F2855B}"/>
                </a:ext>
              </a:extLst>
            </p:cNvPr>
            <p:cNvSpPr txBox="1"/>
            <p:nvPr/>
          </p:nvSpPr>
          <p:spPr>
            <a:xfrm>
              <a:off x="8065858" y="2947217"/>
              <a:ext cx="1317757" cy="523389"/>
            </a:xfrm>
            <a:prstGeom prst="rect">
              <a:avLst/>
            </a:prstGeom>
            <a:noFill/>
          </p:spPr>
          <p:txBody>
            <a:bodyPr wrap="non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altLang="zh-CN" sz="2800" b="1" i="0" u="sng"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Real World Application</a:t>
              </a:r>
              <a:endParaRPr kumimoji="0" lang="zh-CN" altLang="en-US" sz="2800" b="1" i="0" u="sng"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grpSp>
        <p:nvGrpSpPr>
          <p:cNvPr id="10" name="组合 35">
            <a:extLst>
              <a:ext uri="{FF2B5EF4-FFF2-40B4-BE49-F238E27FC236}">
                <a16:creationId xmlns:a16="http://schemas.microsoft.com/office/drawing/2014/main" id="{88B3B2BD-137C-4A78-8272-43E9F9379339}"/>
              </a:ext>
            </a:extLst>
          </p:cNvPr>
          <p:cNvGrpSpPr>
            <a:grpSpLocks/>
          </p:cNvGrpSpPr>
          <p:nvPr/>
        </p:nvGrpSpPr>
        <p:grpSpPr bwMode="auto">
          <a:xfrm>
            <a:off x="1025235" y="8410078"/>
            <a:ext cx="8312729" cy="2972442"/>
            <a:chOff x="7439644" y="2947216"/>
            <a:chExt cx="1943971" cy="2973401"/>
          </a:xfrm>
        </p:grpSpPr>
        <p:sp>
          <p:nvSpPr>
            <p:cNvPr id="11" name="矩形 36">
              <a:extLst>
                <a:ext uri="{FF2B5EF4-FFF2-40B4-BE49-F238E27FC236}">
                  <a16:creationId xmlns:a16="http://schemas.microsoft.com/office/drawing/2014/main" id="{1E7FC1C0-C18D-4D4C-ABEF-58B477C822CF}"/>
                </a:ext>
              </a:extLst>
            </p:cNvPr>
            <p:cNvSpPr/>
            <p:nvPr/>
          </p:nvSpPr>
          <p:spPr bwMode="auto">
            <a:xfrm>
              <a:off x="7439644" y="3648750"/>
              <a:ext cx="1943971" cy="2271867"/>
            </a:xfrm>
            <a:prstGeom prst="rect">
              <a:avLst/>
            </a:prstGeom>
          </p:spPr>
          <p:txBody>
            <a:bodyPr>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r" defTabSz="457200" rtl="0" eaLnBrk="1" fontAlgn="auto" latinLnBrk="0" hangingPunct="1">
                <a:lnSpc>
                  <a:spcPct val="130000"/>
                </a:lnSpc>
                <a:spcBef>
                  <a:spcPts val="0"/>
                </a:spcBef>
                <a:spcAft>
                  <a:spcPts val="0"/>
                </a:spcAft>
                <a:buClrTx/>
                <a:buSzTx/>
                <a:buFontTx/>
                <a:buNone/>
                <a:tabLst/>
                <a:defRPr/>
              </a:pPr>
              <a:r>
                <a:rPr kumimoji="0" lang="en-IN" altLang="zh-CN" sz="2800" b="1"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rPr>
                <a:t>Further more, Things like Alignment of a graph colour coordination things that we take for granted this project taught us how important that can be. </a:t>
              </a:r>
              <a:endParaRPr kumimoji="0" lang="zh-CN" altLang="en-US" sz="2800" b="1"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endParaRPr>
            </a:p>
          </p:txBody>
        </p:sp>
        <p:sp>
          <p:nvSpPr>
            <p:cNvPr id="12" name="PA-文本框 8">
              <a:extLst>
                <a:ext uri="{FF2B5EF4-FFF2-40B4-BE49-F238E27FC236}">
                  <a16:creationId xmlns:a16="http://schemas.microsoft.com/office/drawing/2014/main" id="{A6A71D6A-CDDE-454E-9775-C706B3F0EDBF}"/>
                </a:ext>
              </a:extLst>
            </p:cNvPr>
            <p:cNvSpPr txBox="1"/>
            <p:nvPr/>
          </p:nvSpPr>
          <p:spPr>
            <a:xfrm>
              <a:off x="8737639" y="2947216"/>
              <a:ext cx="645976" cy="523389"/>
            </a:xfrm>
            <a:prstGeom prst="rect">
              <a:avLst/>
            </a:prstGeom>
            <a:noFill/>
          </p:spPr>
          <p:txBody>
            <a:bodyPr wrap="non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altLang="zh-CN" sz="2800" b="1" i="0" u="sng"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Details Matter</a:t>
              </a:r>
              <a:endParaRPr kumimoji="0" lang="zh-CN" altLang="en-US" sz="2800" b="1" i="0" u="sng"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grpSp>
        <p:nvGrpSpPr>
          <p:cNvPr id="13" name="组合 35">
            <a:extLst>
              <a:ext uri="{FF2B5EF4-FFF2-40B4-BE49-F238E27FC236}">
                <a16:creationId xmlns:a16="http://schemas.microsoft.com/office/drawing/2014/main" id="{08F7257B-E20C-F06E-1E48-082DFE83A2CD}"/>
              </a:ext>
            </a:extLst>
          </p:cNvPr>
          <p:cNvGrpSpPr>
            <a:grpSpLocks/>
          </p:cNvGrpSpPr>
          <p:nvPr/>
        </p:nvGrpSpPr>
        <p:grpSpPr bwMode="auto">
          <a:xfrm>
            <a:off x="11712040" y="8803297"/>
            <a:ext cx="9515637" cy="2936665"/>
            <a:chOff x="7426742" y="2914015"/>
            <a:chExt cx="1943971" cy="6751907"/>
          </a:xfrm>
        </p:grpSpPr>
        <p:sp>
          <p:nvSpPr>
            <p:cNvPr id="14" name="矩形 36">
              <a:extLst>
                <a:ext uri="{FF2B5EF4-FFF2-40B4-BE49-F238E27FC236}">
                  <a16:creationId xmlns:a16="http://schemas.microsoft.com/office/drawing/2014/main" id="{F4ED15F5-F443-BB97-DB23-499BE4261D67}"/>
                </a:ext>
              </a:extLst>
            </p:cNvPr>
            <p:cNvSpPr/>
            <p:nvPr/>
          </p:nvSpPr>
          <p:spPr bwMode="auto">
            <a:xfrm>
              <a:off x="7426742" y="4444185"/>
              <a:ext cx="1943971" cy="5221737"/>
            </a:xfrm>
            <a:prstGeom prst="rect">
              <a:avLst/>
            </a:prstGeom>
          </p:spPr>
          <p:txBody>
            <a:bodyPr>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defTabSz="457200" rtl="0" eaLnBrk="1" fontAlgn="auto" latinLnBrk="0" hangingPunct="1">
                <a:lnSpc>
                  <a:spcPct val="130000"/>
                </a:lnSpc>
                <a:spcBef>
                  <a:spcPts val="0"/>
                </a:spcBef>
                <a:spcAft>
                  <a:spcPts val="0"/>
                </a:spcAft>
                <a:buClrTx/>
                <a:buSzTx/>
                <a:buFontTx/>
                <a:buNone/>
                <a:tabLst/>
                <a:defRPr/>
              </a:pPr>
              <a:r>
                <a:rPr kumimoji="0" lang="en-IN" altLang="zh-CN" sz="2800" b="1"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rPr>
                <a:t>Last But Not Least, You can have one of the greatest dashboards with the best tools but if you can not convey your message to the other person it does not worth anything.</a:t>
              </a:r>
              <a:endParaRPr kumimoji="0" lang="zh-CN" altLang="en-US" sz="2800" b="1" i="0" u="none" strike="noStrike" kern="1200" cap="none" spc="0" normalizeH="0" baseline="0" noProof="0" dirty="0">
                <a:ln>
                  <a:noFill/>
                </a:ln>
                <a:solidFill>
                  <a:srgbClr val="FFFFFF"/>
                </a:solidFill>
                <a:effectLst/>
                <a:uLnTx/>
                <a:uFillTx/>
                <a:latin typeface="Century Gothic" panose="020B0502020202020204" pitchFamily="34" charset="0"/>
                <a:ea typeface="微软雅黑"/>
                <a:cs typeface="+mn-cs"/>
              </a:endParaRPr>
            </a:p>
          </p:txBody>
        </p:sp>
        <p:sp>
          <p:nvSpPr>
            <p:cNvPr id="15" name="PA-文本框 8">
              <a:extLst>
                <a:ext uri="{FF2B5EF4-FFF2-40B4-BE49-F238E27FC236}">
                  <a16:creationId xmlns:a16="http://schemas.microsoft.com/office/drawing/2014/main" id="{C1B65102-7B94-2EB0-7008-96B6D4E8FDF7}"/>
                </a:ext>
              </a:extLst>
            </p:cNvPr>
            <p:cNvSpPr txBox="1"/>
            <p:nvPr/>
          </p:nvSpPr>
          <p:spPr>
            <a:xfrm>
              <a:off x="7426742" y="2914015"/>
              <a:ext cx="999210" cy="1202975"/>
            </a:xfrm>
            <a:prstGeom prst="rect">
              <a:avLst/>
            </a:prstGeom>
            <a:noFill/>
          </p:spPr>
          <p:txBody>
            <a:bodyPr wrap="none">
              <a:spAutoFit/>
              <a:scene3d>
                <a:camera prst="orthographicFront"/>
                <a:lightRig rig="threePt" dir="t"/>
              </a:scene3d>
              <a:sp3d contourW="12700"/>
            </a:bodyPr>
            <a:ls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altLang="zh-CN" sz="2800" b="1" i="0" u="sng"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Story Telling is Everything</a:t>
              </a:r>
              <a:endParaRPr kumimoji="0" lang="zh-CN" altLang="en-US" sz="2800" b="1" i="0" u="sng"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sp>
        <p:nvSpPr>
          <p:cNvPr id="16" name="矩形: 圆角 1">
            <a:extLst>
              <a:ext uri="{FF2B5EF4-FFF2-40B4-BE49-F238E27FC236}">
                <a16:creationId xmlns:a16="http://schemas.microsoft.com/office/drawing/2014/main" id="{C4773D17-9ADA-4415-B53C-6EFC701A611A}"/>
              </a:ext>
            </a:extLst>
          </p:cNvPr>
          <p:cNvSpPr/>
          <p:nvPr/>
        </p:nvSpPr>
        <p:spPr>
          <a:xfrm rot="2700000">
            <a:off x="16098235" y="2915741"/>
            <a:ext cx="1882611" cy="1787551"/>
          </a:xfrm>
          <a:prstGeom prst="roundRect">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矩形: 圆角 5">
            <a:extLst>
              <a:ext uri="{FF2B5EF4-FFF2-40B4-BE49-F238E27FC236}">
                <a16:creationId xmlns:a16="http://schemas.microsoft.com/office/drawing/2014/main" id="{A3A8EF4C-53FF-4E28-B4C8-CBE1A1E4FAFD}"/>
              </a:ext>
            </a:extLst>
          </p:cNvPr>
          <p:cNvSpPr/>
          <p:nvPr/>
        </p:nvSpPr>
        <p:spPr>
          <a:xfrm rot="2932290">
            <a:off x="14493537" y="4320170"/>
            <a:ext cx="1965520" cy="1845795"/>
          </a:xfrm>
          <a:prstGeom prst="roundRect">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8" name="矩形: 圆角 9">
            <a:extLst>
              <a:ext uri="{FF2B5EF4-FFF2-40B4-BE49-F238E27FC236}">
                <a16:creationId xmlns:a16="http://schemas.microsoft.com/office/drawing/2014/main" id="{3D24176A-B1E7-480E-B8F1-0D30A0561BAC}"/>
              </a:ext>
            </a:extLst>
          </p:cNvPr>
          <p:cNvSpPr/>
          <p:nvPr/>
        </p:nvSpPr>
        <p:spPr>
          <a:xfrm rot="2667608">
            <a:off x="11450461" y="4238531"/>
            <a:ext cx="2048513" cy="1888616"/>
          </a:xfrm>
          <a:prstGeom prst="roundRect">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9" name="矩形: 圆角 11">
            <a:extLst>
              <a:ext uri="{FF2B5EF4-FFF2-40B4-BE49-F238E27FC236}">
                <a16:creationId xmlns:a16="http://schemas.microsoft.com/office/drawing/2014/main" id="{D969DCC8-5B77-4737-BC05-73717B23EF42}"/>
              </a:ext>
            </a:extLst>
          </p:cNvPr>
          <p:cNvSpPr/>
          <p:nvPr/>
        </p:nvSpPr>
        <p:spPr>
          <a:xfrm rot="2791750">
            <a:off x="14388219" y="1332508"/>
            <a:ext cx="2107895" cy="1944303"/>
          </a:xfrm>
          <a:prstGeom prst="roundRect">
            <a:avLst/>
          </a:pr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矩形: 圆角 12">
            <a:extLst>
              <a:ext uri="{FF2B5EF4-FFF2-40B4-BE49-F238E27FC236}">
                <a16:creationId xmlns:a16="http://schemas.microsoft.com/office/drawing/2014/main" id="{1A7A709B-1DA2-4167-A08B-2BD16CDE860C}"/>
              </a:ext>
            </a:extLst>
          </p:cNvPr>
          <p:cNvSpPr/>
          <p:nvPr/>
        </p:nvSpPr>
        <p:spPr>
          <a:xfrm rot="2733792">
            <a:off x="13002986" y="2826411"/>
            <a:ext cx="1875153" cy="1741455"/>
          </a:xfrm>
          <a:prstGeom prst="roundRect">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1" name="矩形: 圆角 15">
            <a:extLst>
              <a:ext uri="{FF2B5EF4-FFF2-40B4-BE49-F238E27FC236}">
                <a16:creationId xmlns:a16="http://schemas.microsoft.com/office/drawing/2014/main" id="{2E1B6320-E80F-4ACE-B205-A48FC55734BE}"/>
              </a:ext>
            </a:extLst>
          </p:cNvPr>
          <p:cNvSpPr/>
          <p:nvPr/>
        </p:nvSpPr>
        <p:spPr>
          <a:xfrm rot="2700000">
            <a:off x="17618549" y="4411282"/>
            <a:ext cx="1736766" cy="1682620"/>
          </a:xfrm>
          <a:prstGeom prst="roundRect">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2" name="椭圆 25">
            <a:extLst>
              <a:ext uri="{FF2B5EF4-FFF2-40B4-BE49-F238E27FC236}">
                <a16:creationId xmlns:a16="http://schemas.microsoft.com/office/drawing/2014/main" id="{14B4F948-5FF6-4287-BEC1-EB3319E071E0}"/>
              </a:ext>
            </a:extLst>
          </p:cNvPr>
          <p:cNvSpPr/>
          <p:nvPr/>
        </p:nvSpPr>
        <p:spPr>
          <a:xfrm>
            <a:off x="12034750" y="4580776"/>
            <a:ext cx="918479" cy="96469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3" name="椭圆 26">
            <a:extLst>
              <a:ext uri="{FF2B5EF4-FFF2-40B4-BE49-F238E27FC236}">
                <a16:creationId xmlns:a16="http://schemas.microsoft.com/office/drawing/2014/main" id="{270968E2-D40A-4107-8C5F-47790392E49E}"/>
              </a:ext>
            </a:extLst>
          </p:cNvPr>
          <p:cNvSpPr/>
          <p:nvPr/>
        </p:nvSpPr>
        <p:spPr>
          <a:xfrm>
            <a:off x="18064771" y="4754336"/>
            <a:ext cx="833632" cy="964695"/>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4" name="椭圆 27">
            <a:extLst>
              <a:ext uri="{FF2B5EF4-FFF2-40B4-BE49-F238E27FC236}">
                <a16:creationId xmlns:a16="http://schemas.microsoft.com/office/drawing/2014/main" id="{70532CEC-0983-4852-B3C6-C79583CBDB0D}"/>
              </a:ext>
            </a:extLst>
          </p:cNvPr>
          <p:cNvSpPr/>
          <p:nvPr/>
        </p:nvSpPr>
        <p:spPr>
          <a:xfrm>
            <a:off x="16488646" y="3191379"/>
            <a:ext cx="1058566" cy="1011518"/>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5" name="椭圆 28">
            <a:extLst>
              <a:ext uri="{FF2B5EF4-FFF2-40B4-BE49-F238E27FC236}">
                <a16:creationId xmlns:a16="http://schemas.microsoft.com/office/drawing/2014/main" id="{C30E985D-8401-44E8-9143-F3732C26653C}"/>
              </a:ext>
            </a:extLst>
          </p:cNvPr>
          <p:cNvSpPr/>
          <p:nvPr/>
        </p:nvSpPr>
        <p:spPr>
          <a:xfrm>
            <a:off x="13396972" y="3236008"/>
            <a:ext cx="996905" cy="968571"/>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6" name="椭圆 24">
            <a:extLst>
              <a:ext uri="{FF2B5EF4-FFF2-40B4-BE49-F238E27FC236}">
                <a16:creationId xmlns:a16="http://schemas.microsoft.com/office/drawing/2014/main" id="{8025A7D1-4EB9-4970-B9ED-D2ACBDDAF541}"/>
              </a:ext>
            </a:extLst>
          </p:cNvPr>
          <p:cNvSpPr/>
          <p:nvPr/>
        </p:nvSpPr>
        <p:spPr>
          <a:xfrm>
            <a:off x="15012598" y="4635284"/>
            <a:ext cx="1000633" cy="1019762"/>
          </a:xfrm>
          <a:custGeom>
            <a:avLst/>
            <a:gdLst>
              <a:gd name="connsiteX0" fmla="*/ 25829 w 578320"/>
              <a:gd name="connsiteY0" fmla="*/ 524911 h 577432"/>
              <a:gd name="connsiteX1" fmla="*/ 220466 w 578320"/>
              <a:gd name="connsiteY1" fmla="*/ 524911 h 577432"/>
              <a:gd name="connsiteX2" fmla="*/ 247217 w 578320"/>
              <a:gd name="connsiteY2" fmla="*/ 550711 h 577432"/>
              <a:gd name="connsiteX3" fmla="*/ 220466 w 578320"/>
              <a:gd name="connsiteY3" fmla="*/ 577432 h 577432"/>
              <a:gd name="connsiteX4" fmla="*/ 25829 w 578320"/>
              <a:gd name="connsiteY4" fmla="*/ 577432 h 577432"/>
              <a:gd name="connsiteX5" fmla="*/ 0 w 578320"/>
              <a:gd name="connsiteY5" fmla="*/ 550711 h 577432"/>
              <a:gd name="connsiteX6" fmla="*/ 25829 w 578320"/>
              <a:gd name="connsiteY6" fmla="*/ 524911 h 577432"/>
              <a:gd name="connsiteX7" fmla="*/ 25820 w 578320"/>
              <a:gd name="connsiteY7" fmla="*/ 458632 h 577432"/>
              <a:gd name="connsiteX8" fmla="*/ 165988 w 578320"/>
              <a:gd name="connsiteY8" fmla="*/ 458632 h 577432"/>
              <a:gd name="connsiteX9" fmla="*/ 245294 w 578320"/>
              <a:gd name="connsiteY9" fmla="*/ 493646 h 577432"/>
              <a:gd name="connsiteX10" fmla="*/ 220396 w 578320"/>
              <a:gd name="connsiteY10" fmla="*/ 511153 h 577432"/>
              <a:gd name="connsiteX11" fmla="*/ 25820 w 578320"/>
              <a:gd name="connsiteY11" fmla="*/ 511153 h 577432"/>
              <a:gd name="connsiteX12" fmla="*/ 0 w 578320"/>
              <a:gd name="connsiteY12" fmla="*/ 484432 h 577432"/>
              <a:gd name="connsiteX13" fmla="*/ 25820 w 578320"/>
              <a:gd name="connsiteY13" fmla="*/ 458632 h 577432"/>
              <a:gd name="connsiteX14" fmla="*/ 468575 w 578320"/>
              <a:gd name="connsiteY14" fmla="*/ 396938 h 577432"/>
              <a:gd name="connsiteX15" fmla="*/ 551576 w 578320"/>
              <a:gd name="connsiteY15" fmla="*/ 396938 h 577432"/>
              <a:gd name="connsiteX16" fmla="*/ 578320 w 578320"/>
              <a:gd name="connsiteY16" fmla="*/ 422738 h 577432"/>
              <a:gd name="connsiteX17" fmla="*/ 551576 w 578320"/>
              <a:gd name="connsiteY17" fmla="*/ 449459 h 577432"/>
              <a:gd name="connsiteX18" fmla="*/ 424308 w 578320"/>
              <a:gd name="connsiteY18" fmla="*/ 449459 h 577432"/>
              <a:gd name="connsiteX19" fmla="*/ 468575 w 578320"/>
              <a:gd name="connsiteY19" fmla="*/ 396938 h 577432"/>
              <a:gd name="connsiteX20" fmla="*/ 25826 w 578320"/>
              <a:gd name="connsiteY20" fmla="*/ 392352 h 577432"/>
              <a:gd name="connsiteX21" fmla="*/ 106996 w 578320"/>
              <a:gd name="connsiteY21" fmla="*/ 392352 h 577432"/>
              <a:gd name="connsiteX22" fmla="*/ 149425 w 578320"/>
              <a:gd name="connsiteY22" fmla="*/ 444725 h 577432"/>
              <a:gd name="connsiteX23" fmla="*/ 25826 w 578320"/>
              <a:gd name="connsiteY23" fmla="*/ 444725 h 577432"/>
              <a:gd name="connsiteX24" fmla="*/ 0 w 578320"/>
              <a:gd name="connsiteY24" fmla="*/ 418998 h 577432"/>
              <a:gd name="connsiteX25" fmla="*/ 25826 w 578320"/>
              <a:gd name="connsiteY25" fmla="*/ 392352 h 577432"/>
              <a:gd name="connsiteX26" fmla="*/ 495311 w 578320"/>
              <a:gd name="connsiteY26" fmla="*/ 330659 h 577432"/>
              <a:gd name="connsiteX27" fmla="*/ 551573 w 578320"/>
              <a:gd name="connsiteY27" fmla="*/ 330659 h 577432"/>
              <a:gd name="connsiteX28" fmla="*/ 578320 w 578320"/>
              <a:gd name="connsiteY28" fmla="*/ 357305 h 577432"/>
              <a:gd name="connsiteX29" fmla="*/ 551573 w 578320"/>
              <a:gd name="connsiteY29" fmla="*/ 383032 h 577432"/>
              <a:gd name="connsiteX30" fmla="*/ 475942 w 578320"/>
              <a:gd name="connsiteY30" fmla="*/ 383032 h 577432"/>
              <a:gd name="connsiteX31" fmla="*/ 495311 w 578320"/>
              <a:gd name="connsiteY31" fmla="*/ 330659 h 577432"/>
              <a:gd name="connsiteX32" fmla="*/ 25814 w 578320"/>
              <a:gd name="connsiteY32" fmla="*/ 325924 h 577432"/>
              <a:gd name="connsiteX33" fmla="*/ 82051 w 578320"/>
              <a:gd name="connsiteY33" fmla="*/ 325924 h 577432"/>
              <a:gd name="connsiteX34" fmla="*/ 99568 w 578320"/>
              <a:gd name="connsiteY34" fmla="*/ 378445 h 577432"/>
              <a:gd name="connsiteX35" fmla="*/ 25814 w 578320"/>
              <a:gd name="connsiteY35" fmla="*/ 378445 h 577432"/>
              <a:gd name="connsiteX36" fmla="*/ 0 w 578320"/>
              <a:gd name="connsiteY36" fmla="*/ 352645 h 577432"/>
              <a:gd name="connsiteX37" fmla="*/ 25814 w 578320"/>
              <a:gd name="connsiteY37" fmla="*/ 325924 h 577432"/>
              <a:gd name="connsiteX38" fmla="*/ 297074 w 578320"/>
              <a:gd name="connsiteY38" fmla="*/ 302072 h 577432"/>
              <a:gd name="connsiteX39" fmla="*/ 297074 w 578320"/>
              <a:gd name="connsiteY39" fmla="*/ 349966 h 577432"/>
              <a:gd name="connsiteX40" fmla="*/ 326589 w 578320"/>
              <a:gd name="connsiteY40" fmla="*/ 326019 h 577432"/>
              <a:gd name="connsiteX41" fmla="*/ 297074 w 578320"/>
              <a:gd name="connsiteY41" fmla="*/ 302072 h 577432"/>
              <a:gd name="connsiteX42" fmla="*/ 498167 w 578320"/>
              <a:gd name="connsiteY42" fmla="*/ 264231 h 577432"/>
              <a:gd name="connsiteX43" fmla="*/ 551603 w 578320"/>
              <a:gd name="connsiteY43" fmla="*/ 264231 h 577432"/>
              <a:gd name="connsiteX44" fmla="*/ 578320 w 578320"/>
              <a:gd name="connsiteY44" fmla="*/ 290952 h 577432"/>
              <a:gd name="connsiteX45" fmla="*/ 551603 w 578320"/>
              <a:gd name="connsiteY45" fmla="*/ 316752 h 577432"/>
              <a:gd name="connsiteX46" fmla="*/ 497246 w 578320"/>
              <a:gd name="connsiteY46" fmla="*/ 316752 h 577432"/>
              <a:gd name="connsiteX47" fmla="*/ 499089 w 578320"/>
              <a:gd name="connsiteY47" fmla="*/ 288188 h 577432"/>
              <a:gd name="connsiteX48" fmla="*/ 498167 w 578320"/>
              <a:gd name="connsiteY48" fmla="*/ 264231 h 577432"/>
              <a:gd name="connsiteX49" fmla="*/ 25843 w 578320"/>
              <a:gd name="connsiteY49" fmla="*/ 259645 h 577432"/>
              <a:gd name="connsiteX50" fmla="*/ 81222 w 578320"/>
              <a:gd name="connsiteY50" fmla="*/ 259645 h 577432"/>
              <a:gd name="connsiteX51" fmla="*/ 78453 w 578320"/>
              <a:gd name="connsiteY51" fmla="*/ 288209 h 577432"/>
              <a:gd name="connsiteX52" fmla="*/ 80299 w 578320"/>
              <a:gd name="connsiteY52" fmla="*/ 312166 h 577432"/>
              <a:gd name="connsiteX53" fmla="*/ 25843 w 578320"/>
              <a:gd name="connsiteY53" fmla="*/ 312166 h 577432"/>
              <a:gd name="connsiteX54" fmla="*/ 0 w 578320"/>
              <a:gd name="connsiteY54" fmla="*/ 286366 h 577432"/>
              <a:gd name="connsiteX55" fmla="*/ 25843 w 578320"/>
              <a:gd name="connsiteY55" fmla="*/ 259645 h 577432"/>
              <a:gd name="connsiteX56" fmla="*/ 282316 w 578320"/>
              <a:gd name="connsiteY56" fmla="*/ 225625 h 577432"/>
              <a:gd name="connsiteX57" fmla="*/ 255567 w 578320"/>
              <a:gd name="connsiteY57" fmla="*/ 245888 h 577432"/>
              <a:gd name="connsiteX58" fmla="*/ 282316 w 578320"/>
              <a:gd name="connsiteY58" fmla="*/ 267993 h 577432"/>
              <a:gd name="connsiteX59" fmla="*/ 478752 w 578320"/>
              <a:gd name="connsiteY59" fmla="*/ 197951 h 577432"/>
              <a:gd name="connsiteX60" fmla="*/ 551584 w 578320"/>
              <a:gd name="connsiteY60" fmla="*/ 197951 h 577432"/>
              <a:gd name="connsiteX61" fmla="*/ 578320 w 578320"/>
              <a:gd name="connsiteY61" fmla="*/ 224672 h 577432"/>
              <a:gd name="connsiteX62" fmla="*/ 551584 w 578320"/>
              <a:gd name="connsiteY62" fmla="*/ 250472 h 577432"/>
              <a:gd name="connsiteX63" fmla="*/ 495347 w 578320"/>
              <a:gd name="connsiteY63" fmla="*/ 250472 h 577432"/>
              <a:gd name="connsiteX64" fmla="*/ 478752 w 578320"/>
              <a:gd name="connsiteY64" fmla="*/ 197951 h 577432"/>
              <a:gd name="connsiteX65" fmla="*/ 25834 w 578320"/>
              <a:gd name="connsiteY65" fmla="*/ 194253 h 577432"/>
              <a:gd name="connsiteX66" fmla="*/ 101491 w 578320"/>
              <a:gd name="connsiteY66" fmla="*/ 194253 h 577432"/>
              <a:gd name="connsiteX67" fmla="*/ 83038 w 578320"/>
              <a:gd name="connsiteY67" fmla="*/ 246774 h 577432"/>
              <a:gd name="connsiteX68" fmla="*/ 25834 w 578320"/>
              <a:gd name="connsiteY68" fmla="*/ 246774 h 577432"/>
              <a:gd name="connsiteX69" fmla="*/ 0 w 578320"/>
              <a:gd name="connsiteY69" fmla="*/ 220053 h 577432"/>
              <a:gd name="connsiteX70" fmla="*/ 25834 w 578320"/>
              <a:gd name="connsiteY70" fmla="*/ 194253 h 577432"/>
              <a:gd name="connsiteX71" fmla="*/ 289695 w 578320"/>
              <a:gd name="connsiteY71" fmla="*/ 180494 h 577432"/>
              <a:gd name="connsiteX72" fmla="*/ 297074 w 578320"/>
              <a:gd name="connsiteY72" fmla="*/ 188784 h 577432"/>
              <a:gd name="connsiteX73" fmla="*/ 297074 w 578320"/>
              <a:gd name="connsiteY73" fmla="*/ 200757 h 577432"/>
              <a:gd name="connsiteX74" fmla="*/ 353338 w 578320"/>
              <a:gd name="connsiteY74" fmla="*/ 236678 h 577432"/>
              <a:gd name="connsiteX75" fmla="*/ 338580 w 578320"/>
              <a:gd name="connsiteY75" fmla="*/ 251415 h 577432"/>
              <a:gd name="connsiteX76" fmla="*/ 297074 w 578320"/>
              <a:gd name="connsiteY76" fmla="*/ 225625 h 577432"/>
              <a:gd name="connsiteX77" fmla="*/ 297074 w 578320"/>
              <a:gd name="connsiteY77" fmla="*/ 270756 h 577432"/>
              <a:gd name="connsiteX78" fmla="*/ 356105 w 578320"/>
              <a:gd name="connsiteY78" fmla="*/ 323256 h 577432"/>
              <a:gd name="connsiteX79" fmla="*/ 297074 w 578320"/>
              <a:gd name="connsiteY79" fmla="*/ 373913 h 577432"/>
              <a:gd name="connsiteX80" fmla="*/ 297074 w 578320"/>
              <a:gd name="connsiteY80" fmla="*/ 388650 h 577432"/>
              <a:gd name="connsiteX81" fmla="*/ 289695 w 578320"/>
              <a:gd name="connsiteY81" fmla="*/ 396939 h 577432"/>
              <a:gd name="connsiteX82" fmla="*/ 282316 w 578320"/>
              <a:gd name="connsiteY82" fmla="*/ 388650 h 577432"/>
              <a:gd name="connsiteX83" fmla="*/ 282316 w 578320"/>
              <a:gd name="connsiteY83" fmla="*/ 373913 h 577432"/>
              <a:gd name="connsiteX84" fmla="*/ 222362 w 578320"/>
              <a:gd name="connsiteY84" fmla="*/ 329703 h 577432"/>
              <a:gd name="connsiteX85" fmla="*/ 237120 w 578320"/>
              <a:gd name="connsiteY85" fmla="*/ 314966 h 577432"/>
              <a:gd name="connsiteX86" fmla="*/ 282316 w 578320"/>
              <a:gd name="connsiteY86" fmla="*/ 349966 h 577432"/>
              <a:gd name="connsiteX87" fmla="*/ 282316 w 578320"/>
              <a:gd name="connsiteY87" fmla="*/ 299309 h 577432"/>
              <a:gd name="connsiteX88" fmla="*/ 225129 w 578320"/>
              <a:gd name="connsiteY88" fmla="*/ 251415 h 577432"/>
              <a:gd name="connsiteX89" fmla="*/ 282316 w 578320"/>
              <a:gd name="connsiteY89" fmla="*/ 200757 h 577432"/>
              <a:gd name="connsiteX90" fmla="*/ 282316 w 578320"/>
              <a:gd name="connsiteY90" fmla="*/ 188784 h 577432"/>
              <a:gd name="connsiteX91" fmla="*/ 289695 w 578320"/>
              <a:gd name="connsiteY91" fmla="*/ 180494 h 577432"/>
              <a:gd name="connsiteX92" fmla="*/ 288699 w 578320"/>
              <a:gd name="connsiteY92" fmla="*/ 157519 h 577432"/>
              <a:gd name="connsiteX93" fmla="*/ 157752 w 578320"/>
              <a:gd name="connsiteY93" fmla="*/ 288255 h 577432"/>
              <a:gd name="connsiteX94" fmla="*/ 288699 w 578320"/>
              <a:gd name="connsiteY94" fmla="*/ 419912 h 577432"/>
              <a:gd name="connsiteX95" fmla="*/ 420567 w 578320"/>
              <a:gd name="connsiteY95" fmla="*/ 288255 h 577432"/>
              <a:gd name="connsiteX96" fmla="*/ 288699 w 578320"/>
              <a:gd name="connsiteY96" fmla="*/ 157519 h 577432"/>
              <a:gd name="connsiteX97" fmla="*/ 428895 w 578320"/>
              <a:gd name="connsiteY97" fmla="*/ 132559 h 577432"/>
              <a:gd name="connsiteX98" fmla="*/ 551571 w 578320"/>
              <a:gd name="connsiteY98" fmla="*/ 132559 h 577432"/>
              <a:gd name="connsiteX99" fmla="*/ 578320 w 578320"/>
              <a:gd name="connsiteY99" fmla="*/ 158359 h 577432"/>
              <a:gd name="connsiteX100" fmla="*/ 551571 w 578320"/>
              <a:gd name="connsiteY100" fmla="*/ 185080 h 577432"/>
              <a:gd name="connsiteX101" fmla="*/ 471324 w 578320"/>
              <a:gd name="connsiteY101" fmla="*/ 185080 h 577432"/>
              <a:gd name="connsiteX102" fmla="*/ 428895 w 578320"/>
              <a:gd name="connsiteY102" fmla="*/ 132559 h 577432"/>
              <a:gd name="connsiteX103" fmla="*/ 25822 w 578320"/>
              <a:gd name="connsiteY103" fmla="*/ 127973 h 577432"/>
              <a:gd name="connsiteX104" fmla="*/ 154012 w 578320"/>
              <a:gd name="connsiteY104" fmla="*/ 127973 h 577432"/>
              <a:gd name="connsiteX105" fmla="*/ 108823 w 578320"/>
              <a:gd name="connsiteY105" fmla="*/ 180494 h 577432"/>
              <a:gd name="connsiteX106" fmla="*/ 25822 w 578320"/>
              <a:gd name="connsiteY106" fmla="*/ 180494 h 577432"/>
              <a:gd name="connsiteX107" fmla="*/ 0 w 578320"/>
              <a:gd name="connsiteY107" fmla="*/ 153773 h 577432"/>
              <a:gd name="connsiteX108" fmla="*/ 25822 w 578320"/>
              <a:gd name="connsiteY108" fmla="*/ 127973 h 577432"/>
              <a:gd name="connsiteX109" fmla="*/ 288699 w 578320"/>
              <a:gd name="connsiteY109" fmla="*/ 105041 h 577432"/>
              <a:gd name="connsiteX110" fmla="*/ 473130 w 578320"/>
              <a:gd name="connsiteY110" fmla="*/ 288255 h 577432"/>
              <a:gd name="connsiteX111" fmla="*/ 288699 w 578320"/>
              <a:gd name="connsiteY111" fmla="*/ 472390 h 577432"/>
              <a:gd name="connsiteX112" fmla="*/ 105189 w 578320"/>
              <a:gd name="connsiteY112" fmla="*/ 288255 h 577432"/>
              <a:gd name="connsiteX113" fmla="*/ 288699 w 578320"/>
              <a:gd name="connsiteY113" fmla="*/ 105041 h 577432"/>
              <a:gd name="connsiteX114" fmla="*/ 357002 w 578320"/>
              <a:gd name="connsiteY114" fmla="*/ 66280 h 577432"/>
              <a:gd name="connsiteX115" fmla="*/ 551578 w 578320"/>
              <a:gd name="connsiteY115" fmla="*/ 66280 h 577432"/>
              <a:gd name="connsiteX116" fmla="*/ 578320 w 578320"/>
              <a:gd name="connsiteY116" fmla="*/ 92080 h 577432"/>
              <a:gd name="connsiteX117" fmla="*/ 551578 w 578320"/>
              <a:gd name="connsiteY117" fmla="*/ 118801 h 577432"/>
              <a:gd name="connsiteX118" fmla="*/ 411410 w 578320"/>
              <a:gd name="connsiteY118" fmla="*/ 118801 h 577432"/>
              <a:gd name="connsiteX119" fmla="*/ 333026 w 578320"/>
              <a:gd name="connsiteY119" fmla="*/ 82865 h 577432"/>
              <a:gd name="connsiteX120" fmla="*/ 357002 w 578320"/>
              <a:gd name="connsiteY120" fmla="*/ 66280 h 577432"/>
              <a:gd name="connsiteX121" fmla="*/ 356932 w 578320"/>
              <a:gd name="connsiteY121" fmla="*/ 0 h 577432"/>
              <a:gd name="connsiteX122" fmla="*/ 551569 w 578320"/>
              <a:gd name="connsiteY122" fmla="*/ 0 h 577432"/>
              <a:gd name="connsiteX123" fmla="*/ 578320 w 578320"/>
              <a:gd name="connsiteY123" fmla="*/ 25800 h 577432"/>
              <a:gd name="connsiteX124" fmla="*/ 551569 w 578320"/>
              <a:gd name="connsiteY124" fmla="*/ 52521 h 577432"/>
              <a:gd name="connsiteX125" fmla="*/ 356932 w 578320"/>
              <a:gd name="connsiteY125" fmla="*/ 52521 h 577432"/>
              <a:gd name="connsiteX126" fmla="*/ 331103 w 578320"/>
              <a:gd name="connsiteY126" fmla="*/ 25800 h 577432"/>
              <a:gd name="connsiteX127" fmla="*/ 356932 w 578320"/>
              <a:gd name="connsiteY127"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78320" h="577432">
                <a:moveTo>
                  <a:pt x="25829" y="524911"/>
                </a:moveTo>
                <a:lnTo>
                  <a:pt x="220466" y="524911"/>
                </a:lnTo>
                <a:cubicBezTo>
                  <a:pt x="235225" y="524911"/>
                  <a:pt x="247217" y="535968"/>
                  <a:pt x="247217" y="550711"/>
                </a:cubicBezTo>
                <a:cubicBezTo>
                  <a:pt x="247217" y="565454"/>
                  <a:pt x="235225" y="577432"/>
                  <a:pt x="220466" y="577432"/>
                </a:cubicBezTo>
                <a:lnTo>
                  <a:pt x="25829" y="577432"/>
                </a:lnTo>
                <a:cubicBezTo>
                  <a:pt x="11992" y="577432"/>
                  <a:pt x="0" y="565454"/>
                  <a:pt x="0" y="550711"/>
                </a:cubicBezTo>
                <a:cubicBezTo>
                  <a:pt x="0" y="535968"/>
                  <a:pt x="11992" y="524911"/>
                  <a:pt x="25829" y="524911"/>
                </a:cubicBezTo>
                <a:close/>
                <a:moveTo>
                  <a:pt x="25820" y="458632"/>
                </a:moveTo>
                <a:lnTo>
                  <a:pt x="165988" y="458632"/>
                </a:lnTo>
                <a:cubicBezTo>
                  <a:pt x="189042" y="475218"/>
                  <a:pt x="215785" y="488118"/>
                  <a:pt x="245294" y="493646"/>
                </a:cubicBezTo>
                <a:cubicBezTo>
                  <a:pt x="241606" y="503782"/>
                  <a:pt x="232384" y="511153"/>
                  <a:pt x="220396" y="511153"/>
                </a:cubicBezTo>
                <a:lnTo>
                  <a:pt x="25820" y="511153"/>
                </a:lnTo>
                <a:cubicBezTo>
                  <a:pt x="11988" y="511153"/>
                  <a:pt x="0" y="499175"/>
                  <a:pt x="0" y="484432"/>
                </a:cubicBezTo>
                <a:cubicBezTo>
                  <a:pt x="0" y="470611"/>
                  <a:pt x="11988" y="458632"/>
                  <a:pt x="25820" y="458632"/>
                </a:cubicBezTo>
                <a:close/>
                <a:moveTo>
                  <a:pt x="468575" y="396938"/>
                </a:moveTo>
                <a:lnTo>
                  <a:pt x="551576" y="396938"/>
                </a:lnTo>
                <a:cubicBezTo>
                  <a:pt x="566331" y="396938"/>
                  <a:pt x="578320" y="408917"/>
                  <a:pt x="578320" y="422738"/>
                </a:cubicBezTo>
                <a:cubicBezTo>
                  <a:pt x="578320" y="437481"/>
                  <a:pt x="566331" y="449459"/>
                  <a:pt x="551576" y="449459"/>
                </a:cubicBezTo>
                <a:lnTo>
                  <a:pt x="424308" y="449459"/>
                </a:lnTo>
                <a:cubicBezTo>
                  <a:pt x="441830" y="434717"/>
                  <a:pt x="456586" y="416288"/>
                  <a:pt x="468575" y="396938"/>
                </a:cubicBezTo>
                <a:close/>
                <a:moveTo>
                  <a:pt x="25826" y="392352"/>
                </a:moveTo>
                <a:lnTo>
                  <a:pt x="106996" y="392352"/>
                </a:lnTo>
                <a:cubicBezTo>
                  <a:pt x="118064" y="412566"/>
                  <a:pt x="131900" y="430024"/>
                  <a:pt x="149425" y="444725"/>
                </a:cubicBezTo>
                <a:lnTo>
                  <a:pt x="25826" y="444725"/>
                </a:lnTo>
                <a:cubicBezTo>
                  <a:pt x="11991" y="444725"/>
                  <a:pt x="0" y="432781"/>
                  <a:pt x="0" y="418998"/>
                </a:cubicBezTo>
                <a:cubicBezTo>
                  <a:pt x="0" y="404297"/>
                  <a:pt x="11991" y="392352"/>
                  <a:pt x="25826" y="392352"/>
                </a:cubicBezTo>
                <a:close/>
                <a:moveTo>
                  <a:pt x="495311" y="330659"/>
                </a:moveTo>
                <a:lnTo>
                  <a:pt x="551573" y="330659"/>
                </a:lnTo>
                <a:cubicBezTo>
                  <a:pt x="566330" y="330659"/>
                  <a:pt x="578320" y="342604"/>
                  <a:pt x="578320" y="357305"/>
                </a:cubicBezTo>
                <a:cubicBezTo>
                  <a:pt x="578320" y="371088"/>
                  <a:pt x="566330" y="383032"/>
                  <a:pt x="551573" y="383032"/>
                </a:cubicBezTo>
                <a:lnTo>
                  <a:pt x="475942" y="383032"/>
                </a:lnTo>
                <a:cubicBezTo>
                  <a:pt x="485165" y="366493"/>
                  <a:pt x="490699" y="349036"/>
                  <a:pt x="495311" y="330659"/>
                </a:cubicBezTo>
                <a:close/>
                <a:moveTo>
                  <a:pt x="25814" y="325924"/>
                </a:moveTo>
                <a:lnTo>
                  <a:pt x="82051" y="325924"/>
                </a:lnTo>
                <a:cubicBezTo>
                  <a:pt x="85739" y="344353"/>
                  <a:pt x="91271" y="361860"/>
                  <a:pt x="99568" y="378445"/>
                </a:cubicBezTo>
                <a:lnTo>
                  <a:pt x="25814" y="378445"/>
                </a:lnTo>
                <a:cubicBezTo>
                  <a:pt x="11985" y="378445"/>
                  <a:pt x="0" y="367388"/>
                  <a:pt x="0" y="352645"/>
                </a:cubicBezTo>
                <a:cubicBezTo>
                  <a:pt x="0" y="337903"/>
                  <a:pt x="11985" y="325924"/>
                  <a:pt x="25814" y="325924"/>
                </a:cubicBezTo>
                <a:close/>
                <a:moveTo>
                  <a:pt x="297074" y="302072"/>
                </a:moveTo>
                <a:lnTo>
                  <a:pt x="297074" y="349966"/>
                </a:lnTo>
                <a:cubicBezTo>
                  <a:pt x="310909" y="349045"/>
                  <a:pt x="326589" y="341677"/>
                  <a:pt x="326589" y="326019"/>
                </a:cubicBezTo>
                <a:cubicBezTo>
                  <a:pt x="326589" y="310361"/>
                  <a:pt x="309987" y="304835"/>
                  <a:pt x="297074" y="302072"/>
                </a:cubicBezTo>
                <a:close/>
                <a:moveTo>
                  <a:pt x="498167" y="264231"/>
                </a:moveTo>
                <a:lnTo>
                  <a:pt x="551603" y="264231"/>
                </a:lnTo>
                <a:cubicBezTo>
                  <a:pt x="566343" y="264231"/>
                  <a:pt x="578320" y="276210"/>
                  <a:pt x="578320" y="290952"/>
                </a:cubicBezTo>
                <a:cubicBezTo>
                  <a:pt x="578320" y="304774"/>
                  <a:pt x="566343" y="316752"/>
                  <a:pt x="551603" y="316752"/>
                </a:cubicBezTo>
                <a:lnTo>
                  <a:pt x="497246" y="316752"/>
                </a:lnTo>
                <a:cubicBezTo>
                  <a:pt x="498167" y="307538"/>
                  <a:pt x="499089" y="298324"/>
                  <a:pt x="499089" y="288188"/>
                </a:cubicBezTo>
                <a:cubicBezTo>
                  <a:pt x="499089" y="279895"/>
                  <a:pt x="499089" y="272524"/>
                  <a:pt x="498167" y="264231"/>
                </a:cubicBezTo>
                <a:close/>
                <a:moveTo>
                  <a:pt x="25843" y="259645"/>
                </a:moveTo>
                <a:lnTo>
                  <a:pt x="81222" y="259645"/>
                </a:lnTo>
                <a:cubicBezTo>
                  <a:pt x="79376" y="269781"/>
                  <a:pt x="78453" y="278995"/>
                  <a:pt x="78453" y="288209"/>
                </a:cubicBezTo>
                <a:cubicBezTo>
                  <a:pt x="78453" y="296502"/>
                  <a:pt x="79376" y="304795"/>
                  <a:pt x="80299" y="312166"/>
                </a:cubicBezTo>
                <a:lnTo>
                  <a:pt x="25843" y="312166"/>
                </a:lnTo>
                <a:cubicBezTo>
                  <a:pt x="11999" y="312166"/>
                  <a:pt x="0" y="301109"/>
                  <a:pt x="0" y="286366"/>
                </a:cubicBezTo>
                <a:cubicBezTo>
                  <a:pt x="0" y="271624"/>
                  <a:pt x="11999" y="259645"/>
                  <a:pt x="25843" y="259645"/>
                </a:cubicBezTo>
                <a:close/>
                <a:moveTo>
                  <a:pt x="282316" y="225625"/>
                </a:moveTo>
                <a:cubicBezTo>
                  <a:pt x="265713" y="225625"/>
                  <a:pt x="255567" y="235757"/>
                  <a:pt x="255567" y="245888"/>
                </a:cubicBezTo>
                <a:cubicBezTo>
                  <a:pt x="255567" y="257862"/>
                  <a:pt x="264791" y="264309"/>
                  <a:pt x="282316" y="267993"/>
                </a:cubicBezTo>
                <a:close/>
                <a:moveTo>
                  <a:pt x="478752" y="197951"/>
                </a:moveTo>
                <a:lnTo>
                  <a:pt x="551584" y="197951"/>
                </a:lnTo>
                <a:cubicBezTo>
                  <a:pt x="566335" y="197951"/>
                  <a:pt x="578320" y="209930"/>
                  <a:pt x="578320" y="224672"/>
                </a:cubicBezTo>
                <a:cubicBezTo>
                  <a:pt x="578320" y="239415"/>
                  <a:pt x="566335" y="250472"/>
                  <a:pt x="551584" y="250472"/>
                </a:cubicBezTo>
                <a:lnTo>
                  <a:pt x="495347" y="250472"/>
                </a:lnTo>
                <a:cubicBezTo>
                  <a:pt x="492581" y="232044"/>
                  <a:pt x="486128" y="214537"/>
                  <a:pt x="478752" y="197951"/>
                </a:cubicBezTo>
                <a:close/>
                <a:moveTo>
                  <a:pt x="25834" y="194253"/>
                </a:moveTo>
                <a:lnTo>
                  <a:pt x="101491" y="194253"/>
                </a:lnTo>
                <a:cubicBezTo>
                  <a:pt x="93187" y="209917"/>
                  <a:pt x="86729" y="228346"/>
                  <a:pt x="83038" y="246774"/>
                </a:cubicBezTo>
                <a:lnTo>
                  <a:pt x="25834" y="246774"/>
                </a:lnTo>
                <a:cubicBezTo>
                  <a:pt x="11994" y="246774"/>
                  <a:pt x="0" y="234796"/>
                  <a:pt x="0" y="220053"/>
                </a:cubicBezTo>
                <a:cubicBezTo>
                  <a:pt x="0" y="205310"/>
                  <a:pt x="11994" y="194253"/>
                  <a:pt x="25834" y="194253"/>
                </a:cubicBezTo>
                <a:close/>
                <a:moveTo>
                  <a:pt x="289695" y="180494"/>
                </a:moveTo>
                <a:cubicBezTo>
                  <a:pt x="293384" y="180494"/>
                  <a:pt x="297074" y="184178"/>
                  <a:pt x="297074" y="188784"/>
                </a:cubicBezTo>
                <a:lnTo>
                  <a:pt x="297074" y="200757"/>
                </a:lnTo>
                <a:cubicBezTo>
                  <a:pt x="315521" y="201678"/>
                  <a:pt x="353338" y="213652"/>
                  <a:pt x="353338" y="236678"/>
                </a:cubicBezTo>
                <a:cubicBezTo>
                  <a:pt x="353338" y="245888"/>
                  <a:pt x="346881" y="251415"/>
                  <a:pt x="338580" y="251415"/>
                </a:cubicBezTo>
                <a:cubicBezTo>
                  <a:pt x="322900" y="251415"/>
                  <a:pt x="322900" y="225625"/>
                  <a:pt x="297074" y="225625"/>
                </a:cubicBezTo>
                <a:lnTo>
                  <a:pt x="297074" y="270756"/>
                </a:lnTo>
                <a:cubicBezTo>
                  <a:pt x="328434" y="277204"/>
                  <a:pt x="356105" y="286414"/>
                  <a:pt x="356105" y="323256"/>
                </a:cubicBezTo>
                <a:cubicBezTo>
                  <a:pt x="356105" y="355492"/>
                  <a:pt x="332124" y="372071"/>
                  <a:pt x="297074" y="373913"/>
                </a:cubicBezTo>
                <a:lnTo>
                  <a:pt x="297074" y="388650"/>
                </a:lnTo>
                <a:cubicBezTo>
                  <a:pt x="297074" y="392334"/>
                  <a:pt x="293384" y="396939"/>
                  <a:pt x="289695" y="396939"/>
                </a:cubicBezTo>
                <a:cubicBezTo>
                  <a:pt x="285083" y="396939"/>
                  <a:pt x="282316" y="392334"/>
                  <a:pt x="282316" y="388650"/>
                </a:cubicBezTo>
                <a:lnTo>
                  <a:pt x="282316" y="373913"/>
                </a:lnTo>
                <a:cubicBezTo>
                  <a:pt x="241732" y="372992"/>
                  <a:pt x="222362" y="349045"/>
                  <a:pt x="222362" y="329703"/>
                </a:cubicBezTo>
                <a:cubicBezTo>
                  <a:pt x="222362" y="320493"/>
                  <a:pt x="227896" y="314966"/>
                  <a:pt x="237120" y="314966"/>
                </a:cubicBezTo>
                <a:cubicBezTo>
                  <a:pt x="263869" y="314966"/>
                  <a:pt x="242654" y="348124"/>
                  <a:pt x="282316" y="349966"/>
                </a:cubicBezTo>
                <a:lnTo>
                  <a:pt x="282316" y="299309"/>
                </a:lnTo>
                <a:cubicBezTo>
                  <a:pt x="247266" y="292861"/>
                  <a:pt x="225129" y="278125"/>
                  <a:pt x="225129" y="251415"/>
                </a:cubicBezTo>
                <a:cubicBezTo>
                  <a:pt x="225129" y="219178"/>
                  <a:pt x="252800" y="201678"/>
                  <a:pt x="282316" y="200757"/>
                </a:cubicBezTo>
                <a:lnTo>
                  <a:pt x="282316" y="188784"/>
                </a:lnTo>
                <a:cubicBezTo>
                  <a:pt x="282316" y="184178"/>
                  <a:pt x="285083" y="180494"/>
                  <a:pt x="289695" y="180494"/>
                </a:cubicBezTo>
                <a:close/>
                <a:moveTo>
                  <a:pt x="288699" y="157519"/>
                </a:moveTo>
                <a:cubicBezTo>
                  <a:pt x="216770" y="157519"/>
                  <a:pt x="157752" y="216443"/>
                  <a:pt x="157752" y="288255"/>
                </a:cubicBezTo>
                <a:cubicBezTo>
                  <a:pt x="157752" y="360989"/>
                  <a:pt x="216770" y="419912"/>
                  <a:pt x="288699" y="419912"/>
                </a:cubicBezTo>
                <a:cubicBezTo>
                  <a:pt x="361549" y="419912"/>
                  <a:pt x="420567" y="360989"/>
                  <a:pt x="420567" y="288255"/>
                </a:cubicBezTo>
                <a:cubicBezTo>
                  <a:pt x="420567" y="216443"/>
                  <a:pt x="361549" y="157519"/>
                  <a:pt x="288699" y="157519"/>
                </a:cubicBezTo>
                <a:close/>
                <a:moveTo>
                  <a:pt x="428895" y="132559"/>
                </a:moveTo>
                <a:lnTo>
                  <a:pt x="551571" y="132559"/>
                </a:lnTo>
                <a:cubicBezTo>
                  <a:pt x="566329" y="132559"/>
                  <a:pt x="578320" y="143616"/>
                  <a:pt x="578320" y="158359"/>
                </a:cubicBezTo>
                <a:cubicBezTo>
                  <a:pt x="578320" y="173101"/>
                  <a:pt x="566329" y="185080"/>
                  <a:pt x="551571" y="185080"/>
                </a:cubicBezTo>
                <a:lnTo>
                  <a:pt x="471324" y="185080"/>
                </a:lnTo>
                <a:cubicBezTo>
                  <a:pt x="460256" y="164808"/>
                  <a:pt x="445498" y="147301"/>
                  <a:pt x="428895" y="132559"/>
                </a:cubicBezTo>
                <a:close/>
                <a:moveTo>
                  <a:pt x="25822" y="127973"/>
                </a:moveTo>
                <a:lnTo>
                  <a:pt x="154012" y="127973"/>
                </a:lnTo>
                <a:cubicBezTo>
                  <a:pt x="136490" y="142715"/>
                  <a:pt x="121734" y="160222"/>
                  <a:pt x="108823" y="180494"/>
                </a:cubicBezTo>
                <a:lnTo>
                  <a:pt x="25822" y="180494"/>
                </a:lnTo>
                <a:cubicBezTo>
                  <a:pt x="11989" y="180494"/>
                  <a:pt x="0" y="168515"/>
                  <a:pt x="0" y="153773"/>
                </a:cubicBezTo>
                <a:cubicBezTo>
                  <a:pt x="0" y="139951"/>
                  <a:pt x="11989" y="127973"/>
                  <a:pt x="25822" y="127973"/>
                </a:cubicBezTo>
                <a:close/>
                <a:moveTo>
                  <a:pt x="288699" y="105041"/>
                </a:moveTo>
                <a:cubicBezTo>
                  <a:pt x="390136" y="105041"/>
                  <a:pt x="473130" y="186981"/>
                  <a:pt x="473130" y="288255"/>
                </a:cubicBezTo>
                <a:cubicBezTo>
                  <a:pt x="473130" y="389530"/>
                  <a:pt x="390136" y="472390"/>
                  <a:pt x="288699" y="472390"/>
                </a:cubicBezTo>
                <a:cubicBezTo>
                  <a:pt x="187261" y="472390"/>
                  <a:pt x="105189" y="389530"/>
                  <a:pt x="105189" y="288255"/>
                </a:cubicBezTo>
                <a:cubicBezTo>
                  <a:pt x="105189" y="186981"/>
                  <a:pt x="187261" y="105041"/>
                  <a:pt x="288699" y="105041"/>
                </a:cubicBezTo>
                <a:close/>
                <a:moveTo>
                  <a:pt x="357002" y="66280"/>
                </a:moveTo>
                <a:lnTo>
                  <a:pt x="551578" y="66280"/>
                </a:lnTo>
                <a:cubicBezTo>
                  <a:pt x="566332" y="66280"/>
                  <a:pt x="578320" y="78258"/>
                  <a:pt x="578320" y="92080"/>
                </a:cubicBezTo>
                <a:cubicBezTo>
                  <a:pt x="578320" y="106822"/>
                  <a:pt x="566332" y="118801"/>
                  <a:pt x="551578" y="118801"/>
                </a:cubicBezTo>
                <a:lnTo>
                  <a:pt x="411410" y="118801"/>
                </a:lnTo>
                <a:cubicBezTo>
                  <a:pt x="388356" y="102215"/>
                  <a:pt x="361613" y="89315"/>
                  <a:pt x="333026" y="82865"/>
                </a:cubicBezTo>
                <a:cubicBezTo>
                  <a:pt x="336715" y="73651"/>
                  <a:pt x="345936" y="66280"/>
                  <a:pt x="357002" y="66280"/>
                </a:cubicBezTo>
                <a:close/>
                <a:moveTo>
                  <a:pt x="356932" y="0"/>
                </a:moveTo>
                <a:lnTo>
                  <a:pt x="551569" y="0"/>
                </a:lnTo>
                <a:cubicBezTo>
                  <a:pt x="566328" y="0"/>
                  <a:pt x="578320" y="11978"/>
                  <a:pt x="578320" y="25800"/>
                </a:cubicBezTo>
                <a:cubicBezTo>
                  <a:pt x="578320" y="40542"/>
                  <a:pt x="566328" y="52521"/>
                  <a:pt x="551569" y="52521"/>
                </a:cubicBezTo>
                <a:lnTo>
                  <a:pt x="356932" y="52521"/>
                </a:lnTo>
                <a:cubicBezTo>
                  <a:pt x="343095" y="52521"/>
                  <a:pt x="331103" y="40542"/>
                  <a:pt x="331103" y="25800"/>
                </a:cubicBezTo>
                <a:cubicBezTo>
                  <a:pt x="331103" y="11978"/>
                  <a:pt x="343095" y="0"/>
                  <a:pt x="356932"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8" name="椭圆 23">
            <a:extLst>
              <a:ext uri="{FF2B5EF4-FFF2-40B4-BE49-F238E27FC236}">
                <a16:creationId xmlns:a16="http://schemas.microsoft.com/office/drawing/2014/main" id="{6BC9413D-870A-44A2-A153-12439839BA2F}"/>
              </a:ext>
            </a:extLst>
          </p:cNvPr>
          <p:cNvSpPr/>
          <p:nvPr/>
        </p:nvSpPr>
        <p:spPr>
          <a:xfrm>
            <a:off x="14680484" y="1581943"/>
            <a:ext cx="1591625" cy="1455317"/>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9" name="TextBox 28">
            <a:extLst>
              <a:ext uri="{FF2B5EF4-FFF2-40B4-BE49-F238E27FC236}">
                <a16:creationId xmlns:a16="http://schemas.microsoft.com/office/drawing/2014/main" id="{295C11D8-05B2-4D0E-2D88-08E965C1B133}"/>
              </a:ext>
            </a:extLst>
          </p:cNvPr>
          <p:cNvSpPr txBox="1"/>
          <p:nvPr/>
        </p:nvSpPr>
        <p:spPr>
          <a:xfrm>
            <a:off x="4433455" y="0"/>
            <a:ext cx="10247029" cy="923330"/>
          </a:xfrm>
          <a:prstGeom prst="rect">
            <a:avLst/>
          </a:prstGeom>
          <a:noFill/>
        </p:spPr>
        <p:txBody>
          <a:bodyPr wrap="square" rtlCol="0">
            <a:spAutoFit/>
          </a:bodyPr>
          <a:lstStyle/>
          <a:p>
            <a:pPr algn="r"/>
            <a:r>
              <a:rPr lang="en-US" sz="5400" dirty="0">
                <a:solidFill>
                  <a:schemeClr val="bg1"/>
                </a:solidFill>
                <a:latin typeface="Bernard MT Condensed" panose="02050806060905020404" pitchFamily="18" charset="0"/>
              </a:rPr>
              <a:t>What we learned ?</a:t>
            </a:r>
            <a:endParaRPr lang="en-IN" sz="5400" dirty="0">
              <a:solidFill>
                <a:schemeClr val="bg1"/>
              </a:solidFill>
              <a:latin typeface="Bernard MT Condensed" panose="02050806060905020404" pitchFamily="18" charset="0"/>
            </a:endParaRPr>
          </a:p>
        </p:txBody>
      </p:sp>
    </p:spTree>
    <p:extLst>
      <p:ext uri="{BB962C8B-B14F-4D97-AF65-F5344CB8AC3E}">
        <p14:creationId xmlns:p14="http://schemas.microsoft.com/office/powerpoint/2010/main" val="2257546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D70C227-6F69-EB38-F98F-1FA82347628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586" r="11586"/>
          <a:stretch>
            <a:fillRect/>
          </a:stretch>
        </p:blipFill>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276644" y="-292919"/>
            <a:ext cx="24930938" cy="14685809"/>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94CDEC56-A906-794E-9B05-FA128ECEF634}"/>
              </a:ext>
            </a:extLst>
          </p:cNvPr>
          <p:cNvSpPr txBox="1"/>
          <p:nvPr/>
        </p:nvSpPr>
        <p:spPr>
          <a:xfrm>
            <a:off x="5188587" y="3068595"/>
            <a:ext cx="16757013" cy="3293209"/>
          </a:xfrm>
          <a:prstGeom prst="rect">
            <a:avLst/>
          </a:prstGeom>
          <a:noFill/>
          <a:ln>
            <a:noFill/>
          </a:ln>
          <a:scene3d>
            <a:camera prst="orthographicFront"/>
            <a:lightRig rig="threePt" dir="t"/>
          </a:scene3d>
          <a:sp3d>
            <a:bevelT prst="relaxedInset"/>
          </a:sp3d>
        </p:spPr>
        <p:txBody>
          <a:bodyPr wrap="square" rtlCol="0">
            <a:spAutoFit/>
          </a:bodyPr>
          <a:lstStyle/>
          <a:p>
            <a:pPr algn="ctr"/>
            <a:r>
              <a:rPr lang="en-US" sz="20800" b="1" dirty="0">
                <a:solidFill>
                  <a:srgbClr val="FFFF00"/>
                </a:solidFill>
                <a:effectLst>
                  <a:reflection blurRad="6350" stA="55000" endA="300" endPos="45500" dir="5400000" sy="-100000" algn="bl" rotWithShape="0"/>
                </a:effectLst>
                <a:latin typeface="Algerian" panose="04020705040A02060702" pitchFamily="82" charset="0"/>
                <a:ea typeface="Roboto Medium" panose="02000000000000000000" pitchFamily="2" charset="0"/>
                <a:cs typeface="Lato Light" panose="020F0502020204030203" pitchFamily="34" charset="0"/>
              </a:rPr>
              <a:t>Thank You !</a:t>
            </a:r>
          </a:p>
        </p:txBody>
      </p:sp>
      <p:pic>
        <p:nvPicPr>
          <p:cNvPr id="3074" name="Picture 2" descr="Hand holding credit card golden icon.">
            <a:extLst>
              <a:ext uri="{FF2B5EF4-FFF2-40B4-BE49-F238E27FC236}">
                <a16:creationId xmlns:a16="http://schemas.microsoft.com/office/drawing/2014/main" id="{D500F487-1AC4-0460-D5E5-1C7950EE5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72" y="623454"/>
            <a:ext cx="3894715" cy="3191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002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par>
                                <p:cTn id="21" presetID="45"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ppt_w</p:attrName>
                                        </p:attrNameLst>
                                      </p:cBhvr>
                                      <p:tavLst>
                                        <p:tav tm="0" fmla="#ppt_w*sin(2.5*pi*$)">
                                          <p:val>
                                            <p:fltVal val="0"/>
                                          </p:val>
                                        </p:tav>
                                        <p:tav tm="100000">
                                          <p:val>
                                            <p:fltVal val="1"/>
                                          </p:val>
                                        </p:tav>
                                      </p:tavLst>
                                    </p:anim>
                                    <p:anim calcmode="lin" valueType="num">
                                      <p:cBhvr>
                                        <p:cTn id="25" dur="75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circle(in)">
                                      <p:cBhvr>
                                        <p:cTn id="3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39225" y="-261256"/>
            <a:ext cx="24930938" cy="14757108"/>
          </a:xfrm>
          <a:prstGeom prst="rect">
            <a:avLst/>
          </a:prstGeom>
          <a:gradFill>
            <a:gsLst>
              <a:gs pos="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9" name="Group 8">
            <a:extLst>
              <a:ext uri="{FF2B5EF4-FFF2-40B4-BE49-F238E27FC236}">
                <a16:creationId xmlns:a16="http://schemas.microsoft.com/office/drawing/2014/main" id="{5F84C5F4-5626-EE2E-1CE0-A5CB58F516CA}"/>
              </a:ext>
            </a:extLst>
          </p:cNvPr>
          <p:cNvGrpSpPr/>
          <p:nvPr/>
        </p:nvGrpSpPr>
        <p:grpSpPr>
          <a:xfrm>
            <a:off x="15561303" y="498296"/>
            <a:ext cx="8575533" cy="2479896"/>
            <a:chOff x="17193077" y="5478191"/>
            <a:chExt cx="7698636" cy="2479896"/>
          </a:xfrm>
        </p:grpSpPr>
        <p:sp>
          <p:nvSpPr>
            <p:cNvPr id="8" name="Pentágono 40">
              <a:extLst>
                <a:ext uri="{FF2B5EF4-FFF2-40B4-BE49-F238E27FC236}">
                  <a16:creationId xmlns:a16="http://schemas.microsoft.com/office/drawing/2014/main" id="{4528102E-52C6-7970-3227-621A3DE2B70E}"/>
                </a:ext>
              </a:extLst>
            </p:cNvPr>
            <p:cNvSpPr/>
            <p:nvPr/>
          </p:nvSpPr>
          <p:spPr>
            <a:xfrm flipH="1">
              <a:off x="17193077" y="5771082"/>
              <a:ext cx="7184572" cy="1894115"/>
            </a:xfrm>
            <a:prstGeom prst="homePlate">
              <a:avLst/>
            </a:prstGeom>
            <a:gradFill>
              <a:gsLst>
                <a:gs pos="3000">
                  <a:srgbClr val="000000"/>
                </a:gs>
                <a:gs pos="100000">
                  <a:srgbClr val="7030A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Freeform 169">
              <a:extLst>
                <a:ext uri="{FF2B5EF4-FFF2-40B4-BE49-F238E27FC236}">
                  <a16:creationId xmlns:a16="http://schemas.microsoft.com/office/drawing/2014/main" id="{72877688-BA38-E19D-5B3D-26317D4EBC72}"/>
                </a:ext>
              </a:extLst>
            </p:cNvPr>
            <p:cNvSpPr>
              <a:spLocks noChangeArrowheads="1"/>
            </p:cNvSpPr>
            <p:nvPr/>
          </p:nvSpPr>
          <p:spPr bwMode="auto">
            <a:xfrm>
              <a:off x="22115633" y="5478191"/>
              <a:ext cx="2776080" cy="2479896"/>
            </a:xfrm>
            <a:custGeom>
              <a:avLst/>
              <a:gdLst>
                <a:gd name="T0" fmla="*/ 1638 w 2437"/>
                <a:gd name="T1" fmla="*/ 0 h 2180"/>
                <a:gd name="T2" fmla="*/ 798 w 2437"/>
                <a:gd name="T3" fmla="*/ 0 h 2180"/>
                <a:gd name="T4" fmla="*/ 798 w 2437"/>
                <a:gd name="T5" fmla="*/ 0 h 2180"/>
                <a:gd name="T6" fmla="*/ 485 w 2437"/>
                <a:gd name="T7" fmla="*/ 180 h 2180"/>
                <a:gd name="T8" fmla="*/ 64 w 2437"/>
                <a:gd name="T9" fmla="*/ 908 h 2180"/>
                <a:gd name="T10" fmla="*/ 64 w 2437"/>
                <a:gd name="T11" fmla="*/ 908 h 2180"/>
                <a:gd name="T12" fmla="*/ 64 w 2437"/>
                <a:gd name="T13" fmla="*/ 1270 h 2180"/>
                <a:gd name="T14" fmla="*/ 485 w 2437"/>
                <a:gd name="T15" fmla="*/ 1999 h 2180"/>
                <a:gd name="T16" fmla="*/ 485 w 2437"/>
                <a:gd name="T17" fmla="*/ 1999 h 2180"/>
                <a:gd name="T18" fmla="*/ 798 w 2437"/>
                <a:gd name="T19" fmla="*/ 2179 h 2180"/>
                <a:gd name="T20" fmla="*/ 1638 w 2437"/>
                <a:gd name="T21" fmla="*/ 2179 h 2180"/>
                <a:gd name="T22" fmla="*/ 1638 w 2437"/>
                <a:gd name="T23" fmla="*/ 2179 h 2180"/>
                <a:gd name="T24" fmla="*/ 1951 w 2437"/>
                <a:gd name="T25" fmla="*/ 1999 h 2180"/>
                <a:gd name="T26" fmla="*/ 2372 w 2437"/>
                <a:gd name="T27" fmla="*/ 1270 h 2180"/>
                <a:gd name="T28" fmla="*/ 2372 w 2437"/>
                <a:gd name="T29" fmla="*/ 1270 h 2180"/>
                <a:gd name="T30" fmla="*/ 2372 w 2437"/>
                <a:gd name="T31" fmla="*/ 908 h 2180"/>
                <a:gd name="T32" fmla="*/ 1951 w 2437"/>
                <a:gd name="T33" fmla="*/ 180 h 2180"/>
                <a:gd name="T34" fmla="*/ 1951 w 2437"/>
                <a:gd name="T35" fmla="*/ 180 h 2180"/>
                <a:gd name="T36" fmla="*/ 1638 w 2437"/>
                <a:gd name="T37" fmla="*/ 0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7" h="2180">
                  <a:moveTo>
                    <a:pt x="1638" y="0"/>
                  </a:moveTo>
                  <a:lnTo>
                    <a:pt x="798" y="0"/>
                  </a:lnTo>
                  <a:lnTo>
                    <a:pt x="798" y="0"/>
                  </a:lnTo>
                  <a:cubicBezTo>
                    <a:pt x="669" y="0"/>
                    <a:pt x="549" y="68"/>
                    <a:pt x="485" y="180"/>
                  </a:cubicBezTo>
                  <a:lnTo>
                    <a:pt x="64" y="908"/>
                  </a:lnTo>
                  <a:lnTo>
                    <a:pt x="64" y="908"/>
                  </a:lnTo>
                  <a:cubicBezTo>
                    <a:pt x="0" y="1020"/>
                    <a:pt x="0" y="1158"/>
                    <a:pt x="64" y="1270"/>
                  </a:cubicBezTo>
                  <a:lnTo>
                    <a:pt x="485" y="1999"/>
                  </a:lnTo>
                  <a:lnTo>
                    <a:pt x="485" y="1999"/>
                  </a:lnTo>
                  <a:cubicBezTo>
                    <a:pt x="549" y="2111"/>
                    <a:pt x="669" y="2179"/>
                    <a:pt x="798" y="2179"/>
                  </a:cubicBezTo>
                  <a:lnTo>
                    <a:pt x="1638" y="2179"/>
                  </a:lnTo>
                  <a:lnTo>
                    <a:pt x="1638" y="2179"/>
                  </a:lnTo>
                  <a:cubicBezTo>
                    <a:pt x="1767" y="2179"/>
                    <a:pt x="1887" y="2111"/>
                    <a:pt x="1951" y="1999"/>
                  </a:cubicBezTo>
                  <a:lnTo>
                    <a:pt x="2372" y="1270"/>
                  </a:lnTo>
                  <a:lnTo>
                    <a:pt x="2372" y="1270"/>
                  </a:lnTo>
                  <a:cubicBezTo>
                    <a:pt x="2436" y="1158"/>
                    <a:pt x="2436" y="1020"/>
                    <a:pt x="2372" y="908"/>
                  </a:cubicBezTo>
                  <a:lnTo>
                    <a:pt x="1951" y="180"/>
                  </a:lnTo>
                  <a:lnTo>
                    <a:pt x="1951" y="180"/>
                  </a:lnTo>
                  <a:cubicBezTo>
                    <a:pt x="1887" y="68"/>
                    <a:pt x="1767" y="0"/>
                    <a:pt x="1638" y="0"/>
                  </a:cubicBezTo>
                </a:path>
              </a:pathLst>
            </a:custGeom>
            <a:gradFill>
              <a:gsLst>
                <a:gs pos="0">
                  <a:srgbClr val="000000"/>
                </a:gs>
                <a:gs pos="100000">
                  <a:srgbClr val="7030A0"/>
                </a:gs>
              </a:gsLst>
              <a:lin ang="2700000" scaled="0"/>
            </a:gradFill>
            <a:ln>
              <a:gradFill>
                <a:gsLst>
                  <a:gs pos="7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txBody>
            <a:bodyPr wrap="none" anchor="ctr"/>
            <a:lstStyle/>
            <a:p>
              <a:endParaRPr lang="en-US" dirty="0"/>
            </a:p>
          </p:txBody>
        </p:sp>
      </p:grpSp>
      <p:grpSp>
        <p:nvGrpSpPr>
          <p:cNvPr id="34" name="Group 33">
            <a:extLst>
              <a:ext uri="{FF2B5EF4-FFF2-40B4-BE49-F238E27FC236}">
                <a16:creationId xmlns:a16="http://schemas.microsoft.com/office/drawing/2014/main" id="{20C4C0C8-97DF-C8A7-2E1F-CD10425CF3FE}"/>
              </a:ext>
            </a:extLst>
          </p:cNvPr>
          <p:cNvGrpSpPr/>
          <p:nvPr/>
        </p:nvGrpSpPr>
        <p:grpSpPr>
          <a:xfrm>
            <a:off x="12682227" y="3263964"/>
            <a:ext cx="8636151" cy="2479896"/>
            <a:chOff x="12682228" y="3263964"/>
            <a:chExt cx="7816298" cy="2479896"/>
          </a:xfrm>
          <a:gradFill>
            <a:gsLst>
              <a:gs pos="0">
                <a:srgbClr val="000000"/>
              </a:gs>
              <a:gs pos="100000">
                <a:srgbClr val="2C48D2"/>
              </a:gs>
            </a:gsLst>
            <a:lin ang="2700000" scaled="0"/>
          </a:gradFill>
        </p:grpSpPr>
        <p:sp>
          <p:nvSpPr>
            <p:cNvPr id="17" name="Pentágono 1">
              <a:extLst>
                <a:ext uri="{FF2B5EF4-FFF2-40B4-BE49-F238E27FC236}">
                  <a16:creationId xmlns:a16="http://schemas.microsoft.com/office/drawing/2014/main" id="{1B26AAD7-C263-6775-AB34-AA5F2FF4633B}"/>
                </a:ext>
              </a:extLst>
            </p:cNvPr>
            <p:cNvSpPr/>
            <p:nvPr/>
          </p:nvSpPr>
          <p:spPr>
            <a:xfrm>
              <a:off x="13313954" y="3556855"/>
              <a:ext cx="7184572" cy="189411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Century Gothic" panose="020B0502020202020204" pitchFamily="34" charset="0"/>
              </a:endParaRPr>
            </a:p>
          </p:txBody>
        </p:sp>
        <p:sp>
          <p:nvSpPr>
            <p:cNvPr id="28" name="Freeform 169">
              <a:extLst>
                <a:ext uri="{FF2B5EF4-FFF2-40B4-BE49-F238E27FC236}">
                  <a16:creationId xmlns:a16="http://schemas.microsoft.com/office/drawing/2014/main" id="{848DDDDC-D745-2380-39B6-FE4852FA9D10}"/>
                </a:ext>
              </a:extLst>
            </p:cNvPr>
            <p:cNvSpPr>
              <a:spLocks noChangeArrowheads="1"/>
            </p:cNvSpPr>
            <p:nvPr/>
          </p:nvSpPr>
          <p:spPr bwMode="auto">
            <a:xfrm>
              <a:off x="12682228" y="3263964"/>
              <a:ext cx="2776080" cy="2479896"/>
            </a:xfrm>
            <a:custGeom>
              <a:avLst/>
              <a:gdLst>
                <a:gd name="T0" fmla="*/ 1638 w 2437"/>
                <a:gd name="T1" fmla="*/ 0 h 2180"/>
                <a:gd name="T2" fmla="*/ 798 w 2437"/>
                <a:gd name="T3" fmla="*/ 0 h 2180"/>
                <a:gd name="T4" fmla="*/ 798 w 2437"/>
                <a:gd name="T5" fmla="*/ 0 h 2180"/>
                <a:gd name="T6" fmla="*/ 485 w 2437"/>
                <a:gd name="T7" fmla="*/ 180 h 2180"/>
                <a:gd name="T8" fmla="*/ 64 w 2437"/>
                <a:gd name="T9" fmla="*/ 908 h 2180"/>
                <a:gd name="T10" fmla="*/ 64 w 2437"/>
                <a:gd name="T11" fmla="*/ 908 h 2180"/>
                <a:gd name="T12" fmla="*/ 64 w 2437"/>
                <a:gd name="T13" fmla="*/ 1270 h 2180"/>
                <a:gd name="T14" fmla="*/ 485 w 2437"/>
                <a:gd name="T15" fmla="*/ 1999 h 2180"/>
                <a:gd name="T16" fmla="*/ 485 w 2437"/>
                <a:gd name="T17" fmla="*/ 1999 h 2180"/>
                <a:gd name="T18" fmla="*/ 798 w 2437"/>
                <a:gd name="T19" fmla="*/ 2179 h 2180"/>
                <a:gd name="T20" fmla="*/ 1638 w 2437"/>
                <a:gd name="T21" fmla="*/ 2179 h 2180"/>
                <a:gd name="T22" fmla="*/ 1638 w 2437"/>
                <a:gd name="T23" fmla="*/ 2179 h 2180"/>
                <a:gd name="T24" fmla="*/ 1951 w 2437"/>
                <a:gd name="T25" fmla="*/ 1999 h 2180"/>
                <a:gd name="T26" fmla="*/ 2372 w 2437"/>
                <a:gd name="T27" fmla="*/ 1270 h 2180"/>
                <a:gd name="T28" fmla="*/ 2372 w 2437"/>
                <a:gd name="T29" fmla="*/ 1270 h 2180"/>
                <a:gd name="T30" fmla="*/ 2372 w 2437"/>
                <a:gd name="T31" fmla="*/ 908 h 2180"/>
                <a:gd name="T32" fmla="*/ 1951 w 2437"/>
                <a:gd name="T33" fmla="*/ 180 h 2180"/>
                <a:gd name="T34" fmla="*/ 1951 w 2437"/>
                <a:gd name="T35" fmla="*/ 180 h 2180"/>
                <a:gd name="T36" fmla="*/ 1638 w 2437"/>
                <a:gd name="T37" fmla="*/ 0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7" h="2180">
                  <a:moveTo>
                    <a:pt x="1638" y="0"/>
                  </a:moveTo>
                  <a:lnTo>
                    <a:pt x="798" y="0"/>
                  </a:lnTo>
                  <a:lnTo>
                    <a:pt x="798" y="0"/>
                  </a:lnTo>
                  <a:cubicBezTo>
                    <a:pt x="669" y="0"/>
                    <a:pt x="549" y="68"/>
                    <a:pt x="485" y="180"/>
                  </a:cubicBezTo>
                  <a:lnTo>
                    <a:pt x="64" y="908"/>
                  </a:lnTo>
                  <a:lnTo>
                    <a:pt x="64" y="908"/>
                  </a:lnTo>
                  <a:cubicBezTo>
                    <a:pt x="0" y="1020"/>
                    <a:pt x="0" y="1158"/>
                    <a:pt x="64" y="1270"/>
                  </a:cubicBezTo>
                  <a:lnTo>
                    <a:pt x="485" y="1999"/>
                  </a:lnTo>
                  <a:lnTo>
                    <a:pt x="485" y="1999"/>
                  </a:lnTo>
                  <a:cubicBezTo>
                    <a:pt x="549" y="2111"/>
                    <a:pt x="669" y="2179"/>
                    <a:pt x="798" y="2179"/>
                  </a:cubicBezTo>
                  <a:lnTo>
                    <a:pt x="1638" y="2179"/>
                  </a:lnTo>
                  <a:lnTo>
                    <a:pt x="1638" y="2179"/>
                  </a:lnTo>
                  <a:cubicBezTo>
                    <a:pt x="1767" y="2179"/>
                    <a:pt x="1887" y="2111"/>
                    <a:pt x="1951" y="1999"/>
                  </a:cubicBezTo>
                  <a:lnTo>
                    <a:pt x="2372" y="1270"/>
                  </a:lnTo>
                  <a:lnTo>
                    <a:pt x="2372" y="1270"/>
                  </a:lnTo>
                  <a:cubicBezTo>
                    <a:pt x="2436" y="1158"/>
                    <a:pt x="2436" y="1020"/>
                    <a:pt x="2372" y="908"/>
                  </a:cubicBezTo>
                  <a:lnTo>
                    <a:pt x="1951" y="180"/>
                  </a:lnTo>
                  <a:lnTo>
                    <a:pt x="1951" y="180"/>
                  </a:lnTo>
                  <a:cubicBezTo>
                    <a:pt x="1887" y="68"/>
                    <a:pt x="1767" y="0"/>
                    <a:pt x="1638" y="0"/>
                  </a:cubicBezTo>
                </a:path>
              </a:pathLst>
            </a:custGeom>
            <a:grpFill/>
            <a:ln>
              <a:gradFill>
                <a:gsLst>
                  <a:gs pos="7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txBody>
            <a:bodyPr wrap="none" anchor="ctr"/>
            <a:lstStyle/>
            <a:p>
              <a:endParaRPr lang="en-US" dirty="0"/>
            </a:p>
          </p:txBody>
        </p:sp>
      </p:grpSp>
      <p:sp>
        <p:nvSpPr>
          <p:cNvPr id="30" name="Oval 23">
            <a:extLst>
              <a:ext uri="{FF2B5EF4-FFF2-40B4-BE49-F238E27FC236}">
                <a16:creationId xmlns:a16="http://schemas.microsoft.com/office/drawing/2014/main" id="{23FA5944-B016-F7CC-91F0-741C89E118ED}"/>
              </a:ext>
            </a:extLst>
          </p:cNvPr>
          <p:cNvSpPr>
            <a:spLocks noChangeAspect="1"/>
          </p:cNvSpPr>
          <p:nvPr/>
        </p:nvSpPr>
        <p:spPr>
          <a:xfrm flipH="1">
            <a:off x="13587661" y="3737744"/>
            <a:ext cx="1353624" cy="1514153"/>
          </a:xfrm>
          <a:prstGeom prst="ellipse">
            <a:avLst/>
          </a:prstGeom>
          <a:solidFill>
            <a:srgbClr val="002060"/>
          </a:solidFill>
          <a:ln w="0">
            <a:noFill/>
            <a:prstDash val="solid"/>
            <a:round/>
            <a:headEnd/>
            <a:tailEnd/>
          </a:ln>
          <a:effectLst>
            <a:innerShdw blurRad="63500" dist="50800" dir="10800000">
              <a:prstClr val="black">
                <a:alpha val="50000"/>
              </a:prstClr>
            </a:innerShdw>
          </a:effectLst>
        </p:spPr>
        <p:txBody>
          <a:bodyPr vert="horz" wrap="square" lIns="71981" tIns="91416" rIns="71981" bIns="91416" numCol="1" anchor="ctr" anchorCtr="1" compatLnSpc="1">
            <a:prstTxWarp prst="textNoShape">
              <a:avLst/>
            </a:prstTxWarp>
          </a:bodyPr>
          <a:lstStyle/>
          <a:p>
            <a:pPr algn="ctr"/>
            <a:r>
              <a:rPr lang="en-US" sz="4400" b="1" kern="0" dirty="0">
                <a:solidFill>
                  <a:schemeClr val="bg1"/>
                </a:solidFill>
                <a:latin typeface="Century Gothic" panose="020B0502020202020204" pitchFamily="34" charset="0"/>
                <a:ea typeface="Lato" panose="020F0502020204030203" pitchFamily="34" charset="0"/>
                <a:cs typeface="Poppins" pitchFamily="2" charset="77"/>
              </a:rPr>
              <a:t>2</a:t>
            </a:r>
          </a:p>
        </p:txBody>
      </p:sp>
      <p:grpSp>
        <p:nvGrpSpPr>
          <p:cNvPr id="31" name="Group 30">
            <a:extLst>
              <a:ext uri="{FF2B5EF4-FFF2-40B4-BE49-F238E27FC236}">
                <a16:creationId xmlns:a16="http://schemas.microsoft.com/office/drawing/2014/main" id="{86DCB83A-5466-7D1C-FBFA-E8003132570C}"/>
              </a:ext>
            </a:extLst>
          </p:cNvPr>
          <p:cNvGrpSpPr/>
          <p:nvPr/>
        </p:nvGrpSpPr>
        <p:grpSpPr>
          <a:xfrm>
            <a:off x="15561303" y="6503413"/>
            <a:ext cx="8873559" cy="2479896"/>
            <a:chOff x="17193077" y="5478191"/>
            <a:chExt cx="7698636" cy="2479896"/>
          </a:xfrm>
          <a:gradFill>
            <a:gsLst>
              <a:gs pos="0">
                <a:srgbClr val="373737"/>
              </a:gs>
              <a:gs pos="100000">
                <a:srgbClr val="1308A6"/>
              </a:gs>
            </a:gsLst>
            <a:lin ang="2700000" scaled="0"/>
          </a:gradFill>
        </p:grpSpPr>
        <p:sp>
          <p:nvSpPr>
            <p:cNvPr id="32" name="Pentágono 40">
              <a:extLst>
                <a:ext uri="{FF2B5EF4-FFF2-40B4-BE49-F238E27FC236}">
                  <a16:creationId xmlns:a16="http://schemas.microsoft.com/office/drawing/2014/main" id="{E055FB01-F282-05A4-E865-D12930654AE4}"/>
                </a:ext>
              </a:extLst>
            </p:cNvPr>
            <p:cNvSpPr/>
            <p:nvPr/>
          </p:nvSpPr>
          <p:spPr>
            <a:xfrm flipH="1">
              <a:off x="17193077" y="5771082"/>
              <a:ext cx="7184572" cy="189411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3" name="Freeform 169">
              <a:extLst>
                <a:ext uri="{FF2B5EF4-FFF2-40B4-BE49-F238E27FC236}">
                  <a16:creationId xmlns:a16="http://schemas.microsoft.com/office/drawing/2014/main" id="{E60FDA10-7691-91E6-1BA5-21F67105F110}"/>
                </a:ext>
              </a:extLst>
            </p:cNvPr>
            <p:cNvSpPr>
              <a:spLocks noChangeArrowheads="1"/>
            </p:cNvSpPr>
            <p:nvPr/>
          </p:nvSpPr>
          <p:spPr bwMode="auto">
            <a:xfrm>
              <a:off x="22115633" y="5478191"/>
              <a:ext cx="2776080" cy="2479896"/>
            </a:xfrm>
            <a:custGeom>
              <a:avLst/>
              <a:gdLst>
                <a:gd name="T0" fmla="*/ 1638 w 2437"/>
                <a:gd name="T1" fmla="*/ 0 h 2180"/>
                <a:gd name="T2" fmla="*/ 798 w 2437"/>
                <a:gd name="T3" fmla="*/ 0 h 2180"/>
                <a:gd name="T4" fmla="*/ 798 w 2437"/>
                <a:gd name="T5" fmla="*/ 0 h 2180"/>
                <a:gd name="T6" fmla="*/ 485 w 2437"/>
                <a:gd name="T7" fmla="*/ 180 h 2180"/>
                <a:gd name="T8" fmla="*/ 64 w 2437"/>
                <a:gd name="T9" fmla="*/ 908 h 2180"/>
                <a:gd name="T10" fmla="*/ 64 w 2437"/>
                <a:gd name="T11" fmla="*/ 908 h 2180"/>
                <a:gd name="T12" fmla="*/ 64 w 2437"/>
                <a:gd name="T13" fmla="*/ 1270 h 2180"/>
                <a:gd name="T14" fmla="*/ 485 w 2437"/>
                <a:gd name="T15" fmla="*/ 1999 h 2180"/>
                <a:gd name="T16" fmla="*/ 485 w 2437"/>
                <a:gd name="T17" fmla="*/ 1999 h 2180"/>
                <a:gd name="T18" fmla="*/ 798 w 2437"/>
                <a:gd name="T19" fmla="*/ 2179 h 2180"/>
                <a:gd name="T20" fmla="*/ 1638 w 2437"/>
                <a:gd name="T21" fmla="*/ 2179 h 2180"/>
                <a:gd name="T22" fmla="*/ 1638 w 2437"/>
                <a:gd name="T23" fmla="*/ 2179 h 2180"/>
                <a:gd name="T24" fmla="*/ 1951 w 2437"/>
                <a:gd name="T25" fmla="*/ 1999 h 2180"/>
                <a:gd name="T26" fmla="*/ 2372 w 2437"/>
                <a:gd name="T27" fmla="*/ 1270 h 2180"/>
                <a:gd name="T28" fmla="*/ 2372 w 2437"/>
                <a:gd name="T29" fmla="*/ 1270 h 2180"/>
                <a:gd name="T30" fmla="*/ 2372 w 2437"/>
                <a:gd name="T31" fmla="*/ 908 h 2180"/>
                <a:gd name="T32" fmla="*/ 1951 w 2437"/>
                <a:gd name="T33" fmla="*/ 180 h 2180"/>
                <a:gd name="T34" fmla="*/ 1951 w 2437"/>
                <a:gd name="T35" fmla="*/ 180 h 2180"/>
                <a:gd name="T36" fmla="*/ 1638 w 2437"/>
                <a:gd name="T37" fmla="*/ 0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7" h="2180">
                  <a:moveTo>
                    <a:pt x="1638" y="0"/>
                  </a:moveTo>
                  <a:lnTo>
                    <a:pt x="798" y="0"/>
                  </a:lnTo>
                  <a:lnTo>
                    <a:pt x="798" y="0"/>
                  </a:lnTo>
                  <a:cubicBezTo>
                    <a:pt x="669" y="0"/>
                    <a:pt x="549" y="68"/>
                    <a:pt x="485" y="180"/>
                  </a:cubicBezTo>
                  <a:lnTo>
                    <a:pt x="64" y="908"/>
                  </a:lnTo>
                  <a:lnTo>
                    <a:pt x="64" y="908"/>
                  </a:lnTo>
                  <a:cubicBezTo>
                    <a:pt x="0" y="1020"/>
                    <a:pt x="0" y="1158"/>
                    <a:pt x="64" y="1270"/>
                  </a:cubicBezTo>
                  <a:lnTo>
                    <a:pt x="485" y="1999"/>
                  </a:lnTo>
                  <a:lnTo>
                    <a:pt x="485" y="1999"/>
                  </a:lnTo>
                  <a:cubicBezTo>
                    <a:pt x="549" y="2111"/>
                    <a:pt x="669" y="2179"/>
                    <a:pt x="798" y="2179"/>
                  </a:cubicBezTo>
                  <a:lnTo>
                    <a:pt x="1638" y="2179"/>
                  </a:lnTo>
                  <a:lnTo>
                    <a:pt x="1638" y="2179"/>
                  </a:lnTo>
                  <a:cubicBezTo>
                    <a:pt x="1767" y="2179"/>
                    <a:pt x="1887" y="2111"/>
                    <a:pt x="1951" y="1999"/>
                  </a:cubicBezTo>
                  <a:lnTo>
                    <a:pt x="2372" y="1270"/>
                  </a:lnTo>
                  <a:lnTo>
                    <a:pt x="2372" y="1270"/>
                  </a:lnTo>
                  <a:cubicBezTo>
                    <a:pt x="2436" y="1158"/>
                    <a:pt x="2436" y="1020"/>
                    <a:pt x="2372" y="908"/>
                  </a:cubicBezTo>
                  <a:lnTo>
                    <a:pt x="1951" y="180"/>
                  </a:lnTo>
                  <a:lnTo>
                    <a:pt x="1951" y="180"/>
                  </a:lnTo>
                  <a:cubicBezTo>
                    <a:pt x="1887" y="68"/>
                    <a:pt x="1767" y="0"/>
                    <a:pt x="1638" y="0"/>
                  </a:cubicBezTo>
                </a:path>
              </a:pathLst>
            </a:custGeom>
            <a:grpFill/>
            <a:ln>
              <a:gradFill>
                <a:gsLst>
                  <a:gs pos="7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txBody>
            <a:bodyPr wrap="none" anchor="ctr"/>
            <a:lstStyle/>
            <a:p>
              <a:endParaRPr lang="en-US" dirty="0"/>
            </a:p>
          </p:txBody>
        </p:sp>
      </p:grpSp>
      <p:grpSp>
        <p:nvGrpSpPr>
          <p:cNvPr id="35" name="Group 34">
            <a:extLst>
              <a:ext uri="{FF2B5EF4-FFF2-40B4-BE49-F238E27FC236}">
                <a16:creationId xmlns:a16="http://schemas.microsoft.com/office/drawing/2014/main" id="{A832FD97-5196-D22E-020F-DA3BDC1D9EC6}"/>
              </a:ext>
            </a:extLst>
          </p:cNvPr>
          <p:cNvGrpSpPr/>
          <p:nvPr/>
        </p:nvGrpSpPr>
        <p:grpSpPr>
          <a:xfrm>
            <a:off x="13226105" y="9566919"/>
            <a:ext cx="8092274" cy="2479896"/>
            <a:chOff x="12682228" y="3263964"/>
            <a:chExt cx="7816298" cy="2479896"/>
          </a:xfrm>
          <a:gradFill>
            <a:gsLst>
              <a:gs pos="0">
                <a:srgbClr val="000000"/>
              </a:gs>
              <a:gs pos="100000">
                <a:srgbClr val="0070C0"/>
              </a:gs>
            </a:gsLst>
            <a:lin ang="2700000" scaled="0"/>
          </a:gradFill>
        </p:grpSpPr>
        <p:sp>
          <p:nvSpPr>
            <p:cNvPr id="36" name="Pentágono 1">
              <a:extLst>
                <a:ext uri="{FF2B5EF4-FFF2-40B4-BE49-F238E27FC236}">
                  <a16:creationId xmlns:a16="http://schemas.microsoft.com/office/drawing/2014/main" id="{6D71E7CF-D74E-85D0-F584-527445102E2F}"/>
                </a:ext>
              </a:extLst>
            </p:cNvPr>
            <p:cNvSpPr/>
            <p:nvPr/>
          </p:nvSpPr>
          <p:spPr>
            <a:xfrm>
              <a:off x="13313954" y="3556855"/>
              <a:ext cx="7184572" cy="189411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Century Gothic" panose="020B0502020202020204" pitchFamily="34" charset="0"/>
              </a:endParaRPr>
            </a:p>
          </p:txBody>
        </p:sp>
        <p:sp>
          <p:nvSpPr>
            <p:cNvPr id="37" name="Freeform 169">
              <a:extLst>
                <a:ext uri="{FF2B5EF4-FFF2-40B4-BE49-F238E27FC236}">
                  <a16:creationId xmlns:a16="http://schemas.microsoft.com/office/drawing/2014/main" id="{086EC9D2-312D-166C-0D35-E218D506B3B2}"/>
                </a:ext>
              </a:extLst>
            </p:cNvPr>
            <p:cNvSpPr>
              <a:spLocks noChangeArrowheads="1"/>
            </p:cNvSpPr>
            <p:nvPr/>
          </p:nvSpPr>
          <p:spPr bwMode="auto">
            <a:xfrm>
              <a:off x="12682228" y="3263964"/>
              <a:ext cx="2776080" cy="2479896"/>
            </a:xfrm>
            <a:custGeom>
              <a:avLst/>
              <a:gdLst>
                <a:gd name="T0" fmla="*/ 1638 w 2437"/>
                <a:gd name="T1" fmla="*/ 0 h 2180"/>
                <a:gd name="T2" fmla="*/ 798 w 2437"/>
                <a:gd name="T3" fmla="*/ 0 h 2180"/>
                <a:gd name="T4" fmla="*/ 798 w 2437"/>
                <a:gd name="T5" fmla="*/ 0 h 2180"/>
                <a:gd name="T6" fmla="*/ 485 w 2437"/>
                <a:gd name="T7" fmla="*/ 180 h 2180"/>
                <a:gd name="T8" fmla="*/ 64 w 2437"/>
                <a:gd name="T9" fmla="*/ 908 h 2180"/>
                <a:gd name="T10" fmla="*/ 64 w 2437"/>
                <a:gd name="T11" fmla="*/ 908 h 2180"/>
                <a:gd name="T12" fmla="*/ 64 w 2437"/>
                <a:gd name="T13" fmla="*/ 1270 h 2180"/>
                <a:gd name="T14" fmla="*/ 485 w 2437"/>
                <a:gd name="T15" fmla="*/ 1999 h 2180"/>
                <a:gd name="T16" fmla="*/ 485 w 2437"/>
                <a:gd name="T17" fmla="*/ 1999 h 2180"/>
                <a:gd name="T18" fmla="*/ 798 w 2437"/>
                <a:gd name="T19" fmla="*/ 2179 h 2180"/>
                <a:gd name="T20" fmla="*/ 1638 w 2437"/>
                <a:gd name="T21" fmla="*/ 2179 h 2180"/>
                <a:gd name="T22" fmla="*/ 1638 w 2437"/>
                <a:gd name="T23" fmla="*/ 2179 h 2180"/>
                <a:gd name="T24" fmla="*/ 1951 w 2437"/>
                <a:gd name="T25" fmla="*/ 1999 h 2180"/>
                <a:gd name="T26" fmla="*/ 2372 w 2437"/>
                <a:gd name="T27" fmla="*/ 1270 h 2180"/>
                <a:gd name="T28" fmla="*/ 2372 w 2437"/>
                <a:gd name="T29" fmla="*/ 1270 h 2180"/>
                <a:gd name="T30" fmla="*/ 2372 w 2437"/>
                <a:gd name="T31" fmla="*/ 908 h 2180"/>
                <a:gd name="T32" fmla="*/ 1951 w 2437"/>
                <a:gd name="T33" fmla="*/ 180 h 2180"/>
                <a:gd name="T34" fmla="*/ 1951 w 2437"/>
                <a:gd name="T35" fmla="*/ 180 h 2180"/>
                <a:gd name="T36" fmla="*/ 1638 w 2437"/>
                <a:gd name="T37" fmla="*/ 0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7" h="2180">
                  <a:moveTo>
                    <a:pt x="1638" y="0"/>
                  </a:moveTo>
                  <a:lnTo>
                    <a:pt x="798" y="0"/>
                  </a:lnTo>
                  <a:lnTo>
                    <a:pt x="798" y="0"/>
                  </a:lnTo>
                  <a:cubicBezTo>
                    <a:pt x="669" y="0"/>
                    <a:pt x="549" y="68"/>
                    <a:pt x="485" y="180"/>
                  </a:cubicBezTo>
                  <a:lnTo>
                    <a:pt x="64" y="908"/>
                  </a:lnTo>
                  <a:lnTo>
                    <a:pt x="64" y="908"/>
                  </a:lnTo>
                  <a:cubicBezTo>
                    <a:pt x="0" y="1020"/>
                    <a:pt x="0" y="1158"/>
                    <a:pt x="64" y="1270"/>
                  </a:cubicBezTo>
                  <a:lnTo>
                    <a:pt x="485" y="1999"/>
                  </a:lnTo>
                  <a:lnTo>
                    <a:pt x="485" y="1999"/>
                  </a:lnTo>
                  <a:cubicBezTo>
                    <a:pt x="549" y="2111"/>
                    <a:pt x="669" y="2179"/>
                    <a:pt x="798" y="2179"/>
                  </a:cubicBezTo>
                  <a:lnTo>
                    <a:pt x="1638" y="2179"/>
                  </a:lnTo>
                  <a:lnTo>
                    <a:pt x="1638" y="2179"/>
                  </a:lnTo>
                  <a:cubicBezTo>
                    <a:pt x="1767" y="2179"/>
                    <a:pt x="1887" y="2111"/>
                    <a:pt x="1951" y="1999"/>
                  </a:cubicBezTo>
                  <a:lnTo>
                    <a:pt x="2372" y="1270"/>
                  </a:lnTo>
                  <a:lnTo>
                    <a:pt x="2372" y="1270"/>
                  </a:lnTo>
                  <a:cubicBezTo>
                    <a:pt x="2436" y="1158"/>
                    <a:pt x="2436" y="1020"/>
                    <a:pt x="2372" y="908"/>
                  </a:cubicBezTo>
                  <a:lnTo>
                    <a:pt x="1951" y="180"/>
                  </a:lnTo>
                  <a:lnTo>
                    <a:pt x="1951" y="180"/>
                  </a:lnTo>
                  <a:cubicBezTo>
                    <a:pt x="1887" y="68"/>
                    <a:pt x="1767" y="0"/>
                    <a:pt x="1638" y="0"/>
                  </a:cubicBezTo>
                </a:path>
              </a:pathLst>
            </a:custGeom>
            <a:grpFill/>
            <a:ln>
              <a:gradFill>
                <a:gsLst>
                  <a:gs pos="7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txBody>
            <a:bodyPr wrap="none" anchor="ctr"/>
            <a:lstStyle/>
            <a:p>
              <a:endParaRPr lang="en-US" dirty="0"/>
            </a:p>
          </p:txBody>
        </p:sp>
      </p:grpSp>
      <p:sp>
        <p:nvSpPr>
          <p:cNvPr id="38" name="Oval 23">
            <a:extLst>
              <a:ext uri="{FF2B5EF4-FFF2-40B4-BE49-F238E27FC236}">
                <a16:creationId xmlns:a16="http://schemas.microsoft.com/office/drawing/2014/main" id="{8DB0C4E2-5CED-2E50-D557-D3F9792EE605}"/>
              </a:ext>
            </a:extLst>
          </p:cNvPr>
          <p:cNvSpPr>
            <a:spLocks noChangeAspect="1"/>
          </p:cNvSpPr>
          <p:nvPr/>
        </p:nvSpPr>
        <p:spPr>
          <a:xfrm flipH="1">
            <a:off x="22158175" y="7013753"/>
            <a:ext cx="1353624" cy="1514153"/>
          </a:xfrm>
          <a:prstGeom prst="ellipse">
            <a:avLst/>
          </a:prstGeom>
          <a:solidFill>
            <a:srgbClr val="002060"/>
          </a:solidFill>
          <a:ln w="0">
            <a:noFill/>
            <a:prstDash val="solid"/>
            <a:round/>
            <a:headEnd/>
            <a:tailEnd/>
          </a:ln>
          <a:effectLst>
            <a:innerShdw blurRad="63500" dist="50800" dir="10800000">
              <a:prstClr val="black">
                <a:alpha val="50000"/>
              </a:prstClr>
            </a:innerShdw>
          </a:effectLst>
        </p:spPr>
        <p:txBody>
          <a:bodyPr vert="horz" wrap="square" lIns="71981" tIns="91416" rIns="71981" bIns="91416" numCol="1" anchor="ctr" anchorCtr="1" compatLnSpc="1">
            <a:prstTxWarp prst="textNoShape">
              <a:avLst/>
            </a:prstTxWarp>
          </a:bodyPr>
          <a:lstStyle/>
          <a:p>
            <a:pPr algn="ctr"/>
            <a:r>
              <a:rPr lang="en-US" sz="4400" b="1" kern="0" dirty="0">
                <a:solidFill>
                  <a:schemeClr val="bg1"/>
                </a:solidFill>
                <a:latin typeface="Century Gothic" panose="020B0502020202020204" pitchFamily="34" charset="0"/>
                <a:ea typeface="Lato" panose="020F0502020204030203" pitchFamily="34" charset="0"/>
                <a:cs typeface="Poppins" pitchFamily="2" charset="77"/>
              </a:rPr>
              <a:t>3</a:t>
            </a:r>
          </a:p>
        </p:txBody>
      </p:sp>
      <p:sp>
        <p:nvSpPr>
          <p:cNvPr id="39" name="Oval 23">
            <a:extLst>
              <a:ext uri="{FF2B5EF4-FFF2-40B4-BE49-F238E27FC236}">
                <a16:creationId xmlns:a16="http://schemas.microsoft.com/office/drawing/2014/main" id="{446CAD03-F0DD-5EC6-670F-49B0E7D654EB}"/>
              </a:ext>
            </a:extLst>
          </p:cNvPr>
          <p:cNvSpPr>
            <a:spLocks noChangeAspect="1"/>
          </p:cNvSpPr>
          <p:nvPr/>
        </p:nvSpPr>
        <p:spPr>
          <a:xfrm flipH="1">
            <a:off x="13998007" y="10040699"/>
            <a:ext cx="1353624" cy="1514153"/>
          </a:xfrm>
          <a:prstGeom prst="ellipse">
            <a:avLst/>
          </a:prstGeom>
          <a:solidFill>
            <a:srgbClr val="002060"/>
          </a:solidFill>
          <a:ln w="0">
            <a:noFill/>
            <a:prstDash val="solid"/>
            <a:round/>
            <a:headEnd/>
            <a:tailEnd/>
          </a:ln>
          <a:effectLst>
            <a:innerShdw blurRad="63500" dist="50800" dir="10800000">
              <a:prstClr val="black">
                <a:alpha val="50000"/>
              </a:prstClr>
            </a:innerShdw>
          </a:effectLst>
        </p:spPr>
        <p:txBody>
          <a:bodyPr vert="horz" wrap="square" lIns="71981" tIns="91416" rIns="71981" bIns="91416" numCol="1" anchor="ctr" anchorCtr="1" compatLnSpc="1">
            <a:prstTxWarp prst="textNoShape">
              <a:avLst/>
            </a:prstTxWarp>
          </a:bodyPr>
          <a:lstStyle/>
          <a:p>
            <a:pPr algn="ctr"/>
            <a:r>
              <a:rPr lang="en-US" sz="4400" b="1" kern="0" dirty="0">
                <a:solidFill>
                  <a:schemeClr val="bg1"/>
                </a:solidFill>
                <a:latin typeface="Century Gothic" panose="020B0502020202020204" pitchFamily="34" charset="0"/>
                <a:ea typeface="Lato" panose="020F0502020204030203" pitchFamily="34" charset="0"/>
                <a:cs typeface="Poppins" pitchFamily="2" charset="77"/>
              </a:rPr>
              <a:t>4</a:t>
            </a:r>
          </a:p>
        </p:txBody>
      </p:sp>
      <p:sp>
        <p:nvSpPr>
          <p:cNvPr id="41" name="TextBox 40">
            <a:extLst>
              <a:ext uri="{FF2B5EF4-FFF2-40B4-BE49-F238E27FC236}">
                <a16:creationId xmlns:a16="http://schemas.microsoft.com/office/drawing/2014/main" id="{E948BF89-0996-8A9A-FA94-223A478369F9}"/>
              </a:ext>
            </a:extLst>
          </p:cNvPr>
          <p:cNvSpPr txBox="1"/>
          <p:nvPr/>
        </p:nvSpPr>
        <p:spPr>
          <a:xfrm>
            <a:off x="16649703" y="976521"/>
            <a:ext cx="4158400" cy="1754326"/>
          </a:xfrm>
          <a:prstGeom prst="rect">
            <a:avLst/>
          </a:prstGeom>
          <a:noFill/>
        </p:spPr>
        <p:txBody>
          <a:bodyPr wrap="square">
            <a:spAutoFit/>
          </a:bodyPr>
          <a:lstStyle/>
          <a:p>
            <a:r>
              <a:rPr lang="en-US" sz="5400" b="1" dirty="0">
                <a:ln/>
                <a:solidFill>
                  <a:schemeClr val="bg2"/>
                </a:solidFill>
              </a:rPr>
              <a:t>KPIs &amp; Observations</a:t>
            </a:r>
            <a:endParaRPr lang="en-US" sz="5400" dirty="0">
              <a:solidFill>
                <a:schemeClr val="bg2"/>
              </a:solidFill>
            </a:endParaRPr>
          </a:p>
        </p:txBody>
      </p:sp>
      <p:sp>
        <p:nvSpPr>
          <p:cNvPr id="42" name="TextBox 41">
            <a:extLst>
              <a:ext uri="{FF2B5EF4-FFF2-40B4-BE49-F238E27FC236}">
                <a16:creationId xmlns:a16="http://schemas.microsoft.com/office/drawing/2014/main" id="{562A6AB8-E46C-92EC-41A4-E1B98DA4C620}"/>
              </a:ext>
            </a:extLst>
          </p:cNvPr>
          <p:cNvSpPr txBox="1"/>
          <p:nvPr/>
        </p:nvSpPr>
        <p:spPr>
          <a:xfrm>
            <a:off x="14941285" y="3955943"/>
            <a:ext cx="6862736" cy="1754326"/>
          </a:xfrm>
          <a:prstGeom prst="rect">
            <a:avLst/>
          </a:prstGeom>
          <a:noFill/>
        </p:spPr>
        <p:txBody>
          <a:bodyPr wrap="square">
            <a:spAutoFit/>
          </a:bodyPr>
          <a:lstStyle/>
          <a:p>
            <a:pPr algn="ctr"/>
            <a:r>
              <a:rPr lang="en-US" sz="5400" b="1" dirty="0">
                <a:solidFill>
                  <a:schemeClr val="bg2"/>
                </a:solidFill>
              </a:rPr>
              <a:t>Recommendations</a:t>
            </a:r>
            <a:endParaRPr lang="en-US" sz="4000" b="1" dirty="0">
              <a:solidFill>
                <a:schemeClr val="bg2"/>
              </a:solidFill>
            </a:endParaRPr>
          </a:p>
          <a:p>
            <a:endParaRPr lang="en-US" sz="5400" dirty="0">
              <a:solidFill>
                <a:schemeClr val="bg2"/>
              </a:solidFill>
            </a:endParaRPr>
          </a:p>
        </p:txBody>
      </p:sp>
      <p:sp>
        <p:nvSpPr>
          <p:cNvPr id="43" name="TextBox 42">
            <a:extLst>
              <a:ext uri="{FF2B5EF4-FFF2-40B4-BE49-F238E27FC236}">
                <a16:creationId xmlns:a16="http://schemas.microsoft.com/office/drawing/2014/main" id="{6BBEEF79-D26D-319D-A2BA-3FE4441E2D25}"/>
              </a:ext>
            </a:extLst>
          </p:cNvPr>
          <p:cNvSpPr txBox="1"/>
          <p:nvPr/>
        </p:nvSpPr>
        <p:spPr>
          <a:xfrm>
            <a:off x="16139428" y="7193725"/>
            <a:ext cx="5178951" cy="923330"/>
          </a:xfrm>
          <a:prstGeom prst="rect">
            <a:avLst/>
          </a:prstGeom>
          <a:noFill/>
        </p:spPr>
        <p:txBody>
          <a:bodyPr wrap="square">
            <a:spAutoFit/>
          </a:bodyPr>
          <a:lstStyle/>
          <a:p>
            <a:pPr algn="ctr"/>
            <a:r>
              <a:rPr lang="en-US" sz="5400" b="1" dirty="0">
                <a:solidFill>
                  <a:schemeClr val="bg2"/>
                </a:solidFill>
              </a:rPr>
              <a:t>Challenges</a:t>
            </a:r>
          </a:p>
        </p:txBody>
      </p:sp>
      <p:sp>
        <p:nvSpPr>
          <p:cNvPr id="44" name="TextBox 43">
            <a:extLst>
              <a:ext uri="{FF2B5EF4-FFF2-40B4-BE49-F238E27FC236}">
                <a16:creationId xmlns:a16="http://schemas.microsoft.com/office/drawing/2014/main" id="{5003A7C9-096B-A001-F7E4-E50E95D1AAA6}"/>
              </a:ext>
            </a:extLst>
          </p:cNvPr>
          <p:cNvSpPr txBox="1"/>
          <p:nvPr/>
        </p:nvSpPr>
        <p:spPr>
          <a:xfrm>
            <a:off x="15843181" y="10341241"/>
            <a:ext cx="4466451" cy="923330"/>
          </a:xfrm>
          <a:prstGeom prst="rect">
            <a:avLst/>
          </a:prstGeom>
          <a:noFill/>
        </p:spPr>
        <p:txBody>
          <a:bodyPr wrap="square">
            <a:spAutoFit/>
          </a:bodyPr>
          <a:lstStyle/>
          <a:p>
            <a:pPr algn="ctr"/>
            <a:r>
              <a:rPr lang="en-US" sz="5400" b="1" dirty="0">
                <a:ln/>
                <a:solidFill>
                  <a:schemeClr val="bg2"/>
                </a:solidFill>
              </a:rPr>
              <a:t>Learning</a:t>
            </a:r>
            <a:endParaRPr lang="en-US" sz="5400" dirty="0">
              <a:solidFill>
                <a:schemeClr val="bg2"/>
              </a:solidFill>
            </a:endParaRPr>
          </a:p>
        </p:txBody>
      </p:sp>
      <p:sp>
        <p:nvSpPr>
          <p:cNvPr id="45" name="文本框 39">
            <a:extLst>
              <a:ext uri="{FF2B5EF4-FFF2-40B4-BE49-F238E27FC236}">
                <a16:creationId xmlns:a16="http://schemas.microsoft.com/office/drawing/2014/main" id="{561BF1FD-EBBF-EE33-8789-6C8F3C2E6AC4}"/>
              </a:ext>
            </a:extLst>
          </p:cNvPr>
          <p:cNvSpPr txBox="1"/>
          <p:nvPr/>
        </p:nvSpPr>
        <p:spPr>
          <a:xfrm>
            <a:off x="2654546" y="4641365"/>
            <a:ext cx="7373137" cy="1862048"/>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11500" dirty="0">
                <a:solidFill>
                  <a:srgbClr val="F9D3BA">
                    <a:alpha val="76000"/>
                  </a:srgbClr>
                </a:solidFill>
                <a:latin typeface="Calisto MT" panose="02040603050505030304" pitchFamily="18" charset="0"/>
                <a:ea typeface="汉仪清雅体简" panose="00020600040101010101" pitchFamily="18" charset="-122"/>
              </a:rPr>
              <a:t>Index</a:t>
            </a:r>
            <a:endParaRPr lang="zh-CN" altLang="en-US" sz="11500" dirty="0">
              <a:solidFill>
                <a:srgbClr val="F9D3BA">
                  <a:alpha val="76000"/>
                </a:srgbClr>
              </a:solidFill>
              <a:latin typeface="Calisto MT" panose="02040603050505030304" pitchFamily="18" charset="0"/>
              <a:ea typeface="汉仪清雅体简" panose="00020600040101010101" pitchFamily="18" charset="-122"/>
            </a:endParaRPr>
          </a:p>
        </p:txBody>
      </p:sp>
      <p:grpSp>
        <p:nvGrpSpPr>
          <p:cNvPr id="60" name="Group 59">
            <a:extLst>
              <a:ext uri="{FF2B5EF4-FFF2-40B4-BE49-F238E27FC236}">
                <a16:creationId xmlns:a16="http://schemas.microsoft.com/office/drawing/2014/main" id="{99AA671E-8723-AC32-26B6-011F329BF65F}"/>
              </a:ext>
            </a:extLst>
          </p:cNvPr>
          <p:cNvGrpSpPr/>
          <p:nvPr/>
        </p:nvGrpSpPr>
        <p:grpSpPr>
          <a:xfrm>
            <a:off x="1797305" y="4397887"/>
            <a:ext cx="2199314" cy="2199314"/>
            <a:chOff x="16808522" y="3059295"/>
            <a:chExt cx="3972567" cy="3972567"/>
          </a:xfrm>
          <a:gradFill>
            <a:gsLst>
              <a:gs pos="0">
                <a:srgbClr val="000000">
                  <a:alpha val="47000"/>
                </a:srgbClr>
              </a:gs>
              <a:gs pos="100000">
                <a:schemeClr val="bg1"/>
              </a:gs>
            </a:gsLst>
            <a:lin ang="2700000" scaled="0"/>
          </a:gradFill>
        </p:grpSpPr>
        <p:sp>
          <p:nvSpPr>
            <p:cNvPr id="61" name="L-Shape 60">
              <a:extLst>
                <a:ext uri="{FF2B5EF4-FFF2-40B4-BE49-F238E27FC236}">
                  <a16:creationId xmlns:a16="http://schemas.microsoft.com/office/drawing/2014/main" id="{BB5920C0-637E-2A01-70E7-9919EAF43A1F}"/>
                </a:ext>
              </a:extLst>
            </p:cNvPr>
            <p:cNvSpPr/>
            <p:nvPr/>
          </p:nvSpPr>
          <p:spPr>
            <a:xfrm rot="10800000">
              <a:off x="16808522" y="3059295"/>
              <a:ext cx="3972567" cy="3972567"/>
            </a:xfrm>
            <a:prstGeom prst="corner">
              <a:avLst>
                <a:gd name="adj1" fmla="val 18163"/>
                <a:gd name="adj2" fmla="val 17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L-Shape 61">
              <a:extLst>
                <a:ext uri="{FF2B5EF4-FFF2-40B4-BE49-F238E27FC236}">
                  <a16:creationId xmlns:a16="http://schemas.microsoft.com/office/drawing/2014/main" id="{E61F4515-F6F8-D97E-05FE-6CA870A3C2ED}"/>
                </a:ext>
              </a:extLst>
            </p:cNvPr>
            <p:cNvSpPr/>
            <p:nvPr/>
          </p:nvSpPr>
          <p:spPr>
            <a:xfrm rot="10800000">
              <a:off x="16808522" y="4574522"/>
              <a:ext cx="2457339" cy="2457339"/>
            </a:xfrm>
            <a:prstGeom prst="corner">
              <a:avLst>
                <a:gd name="adj1" fmla="val 28694"/>
                <a:gd name="adj2" fmla="val 298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0D7CDA8-EBE0-2363-4A3A-C2A30088DC7E}"/>
                </a:ext>
              </a:extLst>
            </p:cNvPr>
            <p:cNvSpPr/>
            <p:nvPr/>
          </p:nvSpPr>
          <p:spPr>
            <a:xfrm>
              <a:off x="16808522" y="6213723"/>
              <a:ext cx="818139" cy="8181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23">
            <a:extLst>
              <a:ext uri="{FF2B5EF4-FFF2-40B4-BE49-F238E27FC236}">
                <a16:creationId xmlns:a16="http://schemas.microsoft.com/office/drawing/2014/main" id="{3006FB92-F2F9-9722-1D39-F995DDBF6C22}"/>
              </a:ext>
            </a:extLst>
          </p:cNvPr>
          <p:cNvSpPr>
            <a:spLocks noChangeAspect="1"/>
          </p:cNvSpPr>
          <p:nvPr/>
        </p:nvSpPr>
        <p:spPr>
          <a:xfrm flipH="1">
            <a:off x="21825048" y="1142739"/>
            <a:ext cx="1353624" cy="1514153"/>
          </a:xfrm>
          <a:prstGeom prst="ellipse">
            <a:avLst/>
          </a:prstGeom>
          <a:solidFill>
            <a:srgbClr val="002060"/>
          </a:solidFill>
          <a:ln w="0">
            <a:noFill/>
            <a:prstDash val="solid"/>
            <a:round/>
            <a:headEnd/>
            <a:tailEnd/>
          </a:ln>
          <a:effectLst>
            <a:innerShdw blurRad="63500" dist="50800" dir="10800000">
              <a:prstClr val="black">
                <a:alpha val="50000"/>
              </a:prstClr>
            </a:innerShdw>
          </a:effectLst>
        </p:spPr>
        <p:txBody>
          <a:bodyPr vert="horz" wrap="square" lIns="71981" tIns="91416" rIns="71981" bIns="91416" numCol="1" anchor="ctr" anchorCtr="1" compatLnSpc="1">
            <a:prstTxWarp prst="textNoShape">
              <a:avLst/>
            </a:prstTxWarp>
          </a:bodyPr>
          <a:lstStyle/>
          <a:p>
            <a:pPr algn="ctr"/>
            <a:r>
              <a:rPr lang="en-US" sz="4400" b="1" kern="0" dirty="0">
                <a:solidFill>
                  <a:schemeClr val="bg1"/>
                </a:solidFill>
                <a:latin typeface="Century Gothic" panose="020B0502020202020204" pitchFamily="34" charset="0"/>
                <a:ea typeface="Lato" panose="020F0502020204030203" pitchFamily="34" charset="0"/>
                <a:cs typeface="Poppins" pitchFamily="2" charset="77"/>
              </a:rPr>
              <a:t>1</a:t>
            </a:r>
          </a:p>
        </p:txBody>
      </p:sp>
    </p:spTree>
    <p:extLst>
      <p:ext uri="{BB962C8B-B14F-4D97-AF65-F5344CB8AC3E}">
        <p14:creationId xmlns:p14="http://schemas.microsoft.com/office/powerpoint/2010/main" val="289764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circle(in)">
                                      <p:cBhvr>
                                        <p:cTn id="25" dur="20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circle(in)">
                                      <p:cBhvr>
                                        <p:cTn id="38" dur="20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down)">
                                      <p:cBhvr>
                                        <p:cTn id="43" dur="500"/>
                                        <p:tgtEl>
                                          <p:spTgt spid="4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down)">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circle(in)">
                                      <p:cBhvr>
                                        <p:cTn id="51" dur="20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down)">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8" grpId="0" animBg="1"/>
      <p:bldP spid="39" grpId="0" animBg="1"/>
      <p:bldP spid="41" grpId="0"/>
      <p:bldP spid="42" grpId="0"/>
      <p:bldP spid="43" grpId="0"/>
      <p:bldP spid="44" grpId="0"/>
      <p:bldP spid="45"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0" y="-465136"/>
            <a:ext cx="24930939" cy="14757108"/>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B9DEBB-A56C-6725-E380-82ECA877C873}"/>
              </a:ext>
            </a:extLst>
          </p:cNvPr>
          <p:cNvSpPr txBox="1">
            <a:spLocks/>
          </p:cNvSpPr>
          <p:nvPr/>
        </p:nvSpPr>
        <p:spPr>
          <a:xfrm>
            <a:off x="3798337" y="-149052"/>
            <a:ext cx="15805911" cy="1149273"/>
          </a:xfrm>
          <a:prstGeom prst="rect">
            <a:avLst/>
          </a:prstGeom>
        </p:spPr>
        <p:txBody>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r>
              <a:rPr lang="en-US" sz="6600" dirty="0">
                <a:solidFill>
                  <a:schemeClr val="bg1"/>
                </a:solidFill>
                <a:latin typeface="Algerian" panose="04020705040A02060702" pitchFamily="82" charset="0"/>
              </a:rPr>
              <a:t>KPI 1: Year wise Loan amount Stats</a:t>
            </a:r>
            <a:endParaRPr lang="en-IN" sz="6600" dirty="0">
              <a:solidFill>
                <a:schemeClr val="bg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9EA4A674-8499-3B3B-B042-0F5E791E2147}"/>
              </a:ext>
            </a:extLst>
          </p:cNvPr>
          <p:cNvSpPr txBox="1">
            <a:spLocks/>
          </p:cNvSpPr>
          <p:nvPr/>
        </p:nvSpPr>
        <p:spPr>
          <a:xfrm>
            <a:off x="16230286" y="2881745"/>
            <a:ext cx="8700654" cy="7315199"/>
          </a:xfrm>
          <a:prstGeom prst="rect">
            <a:avLst/>
          </a:prstGeom>
        </p:spPr>
        <p:txBody>
          <a:bodyPr/>
          <a:lst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endParaRPr lang="en-IN" sz="9600" dirty="0">
              <a:solidFill>
                <a:schemeClr val="bg1"/>
              </a:solidFill>
            </a:endParaRPr>
          </a:p>
        </p:txBody>
      </p:sp>
      <p:pic>
        <p:nvPicPr>
          <p:cNvPr id="17" name="Picture 16">
            <a:extLst>
              <a:ext uri="{FF2B5EF4-FFF2-40B4-BE49-F238E27FC236}">
                <a16:creationId xmlns:a16="http://schemas.microsoft.com/office/drawing/2014/main" id="{CC7A050B-E555-30B9-5A00-1641C437F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61" y="1491304"/>
            <a:ext cx="12356123" cy="11753528"/>
          </a:xfrm>
          <a:prstGeom prst="rect">
            <a:avLst/>
          </a:prstGeom>
        </p:spPr>
      </p:pic>
      <p:sp>
        <p:nvSpPr>
          <p:cNvPr id="30" name="TextBox 29">
            <a:extLst>
              <a:ext uri="{FF2B5EF4-FFF2-40B4-BE49-F238E27FC236}">
                <a16:creationId xmlns:a16="http://schemas.microsoft.com/office/drawing/2014/main" id="{25DB3BA9-926D-54D6-26C6-F346623B8D76}"/>
              </a:ext>
            </a:extLst>
          </p:cNvPr>
          <p:cNvSpPr txBox="1"/>
          <p:nvPr/>
        </p:nvSpPr>
        <p:spPr>
          <a:xfrm>
            <a:off x="13987967" y="2281580"/>
            <a:ext cx="8370277" cy="1200329"/>
          </a:xfrm>
          <a:prstGeom prst="rect">
            <a:avLst/>
          </a:prstGeom>
          <a:noFill/>
          <a:ln>
            <a:noFill/>
          </a:ln>
        </p:spPr>
        <p:txBody>
          <a:bodyPr wrap="square" rtlCol="0">
            <a:spAutoFit/>
          </a:bodyPr>
          <a:lstStyle/>
          <a:p>
            <a:pPr algn="ctr"/>
            <a:r>
              <a:rPr lang="en-US" sz="7200" dirty="0">
                <a:solidFill>
                  <a:schemeClr val="bg2"/>
                </a:solidFill>
              </a:rPr>
              <a:t>OBSERVATIONS</a:t>
            </a:r>
          </a:p>
        </p:txBody>
      </p:sp>
      <p:sp>
        <p:nvSpPr>
          <p:cNvPr id="31" name="TextBox 30">
            <a:extLst>
              <a:ext uri="{FF2B5EF4-FFF2-40B4-BE49-F238E27FC236}">
                <a16:creationId xmlns:a16="http://schemas.microsoft.com/office/drawing/2014/main" id="{F25F89AB-56C6-019B-37D2-89EDFA66B5C4}"/>
              </a:ext>
            </a:extLst>
          </p:cNvPr>
          <p:cNvSpPr txBox="1"/>
          <p:nvPr/>
        </p:nvSpPr>
        <p:spPr>
          <a:xfrm>
            <a:off x="14336985" y="4578196"/>
            <a:ext cx="8700654" cy="6309420"/>
          </a:xfrm>
          <a:prstGeom prst="rect">
            <a:avLst/>
          </a:prstGeom>
          <a:noFill/>
        </p:spPr>
        <p:txBody>
          <a:bodyPr wrap="square" rtlCol="0">
            <a:spAutoFit/>
          </a:bodyPr>
          <a:lstStyle/>
          <a:p>
            <a:pPr marL="571500" indent="-571500">
              <a:buFont typeface="Arial" panose="020B0604020202020204" pitchFamily="34" charset="0"/>
              <a:buChar char="•"/>
            </a:pPr>
            <a:r>
              <a:rPr lang="en-US" dirty="0">
                <a:solidFill>
                  <a:schemeClr val="bg1"/>
                </a:solidFill>
              </a:rPr>
              <a:t>Total loan amount is 446M</a:t>
            </a:r>
          </a:p>
          <a:p>
            <a:pPr marL="571500" indent="-571500">
              <a:buFont typeface="Arial" panose="020B0604020202020204" pitchFamily="34" charset="0"/>
              <a:buChar char="•"/>
            </a:pPr>
            <a:endParaRPr lang="en-US" sz="4400" dirty="0">
              <a:solidFill>
                <a:schemeClr val="bg1"/>
              </a:solidFill>
            </a:endParaRPr>
          </a:p>
          <a:p>
            <a:pPr marL="571500" indent="-571500">
              <a:buFont typeface="Arial" panose="020B0604020202020204" pitchFamily="34" charset="0"/>
              <a:buChar char="•"/>
            </a:pPr>
            <a:r>
              <a:rPr lang="en-US" dirty="0">
                <a:solidFill>
                  <a:schemeClr val="bg1"/>
                </a:solidFill>
              </a:rPr>
              <a:t>Highest loan Amount is  in 2011 which is 261M almost  58.46%</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dirty="0">
                <a:solidFill>
                  <a:schemeClr val="bg1"/>
                </a:solidFill>
              </a:rPr>
              <a:t> On a Average every year 67% of the loan is increasing</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dirty="0">
                <a:solidFill>
                  <a:schemeClr val="bg1"/>
                </a:solidFill>
              </a:rPr>
              <a:t>From the loan amount almost 53% is sanctioned to the Debt Consolidation purpose</a:t>
            </a:r>
          </a:p>
        </p:txBody>
      </p:sp>
      <p:sp>
        <p:nvSpPr>
          <p:cNvPr id="32" name="Cheurón 26">
            <a:extLst>
              <a:ext uri="{FF2B5EF4-FFF2-40B4-BE49-F238E27FC236}">
                <a16:creationId xmlns:a16="http://schemas.microsoft.com/office/drawing/2014/main" id="{FABE0213-B9ED-1D6F-532C-2AB846803DED}"/>
              </a:ext>
            </a:extLst>
          </p:cNvPr>
          <p:cNvSpPr/>
          <p:nvPr/>
        </p:nvSpPr>
        <p:spPr>
          <a:xfrm>
            <a:off x="13710127" y="2498536"/>
            <a:ext cx="1253716" cy="755444"/>
          </a:xfrm>
          <a:prstGeom prst="chevron">
            <a:avLst>
              <a:gd name="adj" fmla="val 41489"/>
            </a:avLst>
          </a:prstGeom>
          <a:gradFill>
            <a:gsLst>
              <a:gs pos="0">
                <a:srgbClr val="000000">
                  <a:alpha val="49000"/>
                </a:srgbClr>
              </a:gs>
              <a:gs pos="100000">
                <a:schemeClr val="bg1">
                  <a:lumMod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latin typeface="Century Gothic" panose="020B0502020202020204" pitchFamily="34" charset="0"/>
            </a:endParaRPr>
          </a:p>
        </p:txBody>
      </p:sp>
    </p:spTree>
    <p:extLst>
      <p:ext uri="{BB962C8B-B14F-4D97-AF65-F5344CB8AC3E}">
        <p14:creationId xmlns:p14="http://schemas.microsoft.com/office/powerpoint/2010/main" val="425112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1000"/>
                                        <p:tgtEl>
                                          <p:spTgt spid="30"/>
                                        </p:tgtEl>
                                      </p:cBhvr>
                                    </p:animEffect>
                                    <p:anim calcmode="lin" valueType="num">
                                      <p:cBhvr>
                                        <p:cTn id="21" dur="1000" fill="hold"/>
                                        <p:tgtEl>
                                          <p:spTgt spid="30"/>
                                        </p:tgtEl>
                                        <p:attrNameLst>
                                          <p:attrName>ppt_x</p:attrName>
                                        </p:attrNameLst>
                                      </p:cBhvr>
                                      <p:tavLst>
                                        <p:tav tm="0">
                                          <p:val>
                                            <p:strVal val="#ppt_x"/>
                                          </p:val>
                                        </p:tav>
                                        <p:tav tm="100000">
                                          <p:val>
                                            <p:strVal val="#ppt_x"/>
                                          </p:val>
                                        </p:tav>
                                      </p:tavLst>
                                    </p:anim>
                                    <p:anim calcmode="lin" valueType="num">
                                      <p:cBhvr>
                                        <p:cTn id="22" dur="1000" fill="hold"/>
                                        <p:tgtEl>
                                          <p:spTgt spid="3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anim calcmode="lin" valueType="num">
                                      <p:cBhvr>
                                        <p:cTn id="26" dur="1000" fill="hold"/>
                                        <p:tgtEl>
                                          <p:spTgt spid="32"/>
                                        </p:tgtEl>
                                        <p:attrNameLst>
                                          <p:attrName>ppt_x</p:attrName>
                                        </p:attrNameLst>
                                      </p:cBhvr>
                                      <p:tavLst>
                                        <p:tav tm="0">
                                          <p:val>
                                            <p:strVal val="#ppt_x"/>
                                          </p:val>
                                        </p:tav>
                                        <p:tav tm="100000">
                                          <p:val>
                                            <p:strVal val="#ppt_x"/>
                                          </p:val>
                                        </p:tav>
                                      </p:tavLst>
                                    </p:anim>
                                    <p:anim calcmode="lin" valueType="num">
                                      <p:cBhvr>
                                        <p:cTn id="2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1">
                                            <p:txEl>
                                              <p:pRg st="0" end="0"/>
                                            </p:txEl>
                                          </p:spTgt>
                                        </p:tgtEl>
                                        <p:attrNameLst>
                                          <p:attrName>style.visibility</p:attrName>
                                        </p:attrNameLst>
                                      </p:cBhvr>
                                      <p:to>
                                        <p:strVal val="visible"/>
                                      </p:to>
                                    </p:set>
                                    <p:animEffect transition="in" filter="fade">
                                      <p:cBhvr>
                                        <p:cTn id="32" dur="1000"/>
                                        <p:tgtEl>
                                          <p:spTgt spid="31">
                                            <p:txEl>
                                              <p:pRg st="0" end="0"/>
                                            </p:txEl>
                                          </p:spTgt>
                                        </p:tgtEl>
                                      </p:cBhvr>
                                    </p:animEffect>
                                    <p:anim calcmode="lin" valueType="num">
                                      <p:cBhvr>
                                        <p:cTn id="33"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1">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1">
                                            <p:txEl>
                                              <p:pRg st="2" end="2"/>
                                            </p:txEl>
                                          </p:spTgt>
                                        </p:tgtEl>
                                        <p:attrNameLst>
                                          <p:attrName>style.visibility</p:attrName>
                                        </p:attrNameLst>
                                      </p:cBhvr>
                                      <p:to>
                                        <p:strVal val="visible"/>
                                      </p:to>
                                    </p:set>
                                    <p:animEffect transition="in" filter="fade">
                                      <p:cBhvr>
                                        <p:cTn id="37" dur="1000"/>
                                        <p:tgtEl>
                                          <p:spTgt spid="31">
                                            <p:txEl>
                                              <p:pRg st="2" end="2"/>
                                            </p:txEl>
                                          </p:spTgt>
                                        </p:tgtEl>
                                      </p:cBhvr>
                                    </p:animEffect>
                                    <p:anim calcmode="lin" valueType="num">
                                      <p:cBhvr>
                                        <p:cTn id="38" dur="10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31">
                                            <p:txEl>
                                              <p:pRg st="2" end="2"/>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1">
                                            <p:txEl>
                                              <p:pRg st="4" end="4"/>
                                            </p:txEl>
                                          </p:spTgt>
                                        </p:tgtEl>
                                        <p:attrNameLst>
                                          <p:attrName>style.visibility</p:attrName>
                                        </p:attrNameLst>
                                      </p:cBhvr>
                                      <p:to>
                                        <p:strVal val="visible"/>
                                      </p:to>
                                    </p:set>
                                    <p:animEffect transition="in" filter="fade">
                                      <p:cBhvr>
                                        <p:cTn id="42" dur="1000"/>
                                        <p:tgtEl>
                                          <p:spTgt spid="31">
                                            <p:txEl>
                                              <p:pRg st="4" end="4"/>
                                            </p:txEl>
                                          </p:spTgt>
                                        </p:tgtEl>
                                      </p:cBhvr>
                                    </p:animEffect>
                                    <p:anim calcmode="lin" valueType="num">
                                      <p:cBhvr>
                                        <p:cTn id="43" dur="100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1">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1">
                                            <p:txEl>
                                              <p:pRg st="6" end="6"/>
                                            </p:txEl>
                                          </p:spTgt>
                                        </p:tgtEl>
                                        <p:attrNameLst>
                                          <p:attrName>style.visibility</p:attrName>
                                        </p:attrNameLst>
                                      </p:cBhvr>
                                      <p:to>
                                        <p:strVal val="visible"/>
                                      </p:to>
                                    </p:set>
                                    <p:animEffect transition="in" filter="fade">
                                      <p:cBhvr>
                                        <p:cTn id="47" dur="1000"/>
                                        <p:tgtEl>
                                          <p:spTgt spid="31">
                                            <p:txEl>
                                              <p:pRg st="6" end="6"/>
                                            </p:txEl>
                                          </p:spTgt>
                                        </p:tgtEl>
                                      </p:cBhvr>
                                    </p:animEffect>
                                    <p:anim calcmode="lin" valueType="num">
                                      <p:cBhvr>
                                        <p:cTn id="48" dur="1000" fill="hold"/>
                                        <p:tgtEl>
                                          <p:spTgt spid="31">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2" y="-261255"/>
            <a:ext cx="24930939" cy="14682372"/>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50A391C-DA8E-D8FE-79AA-C7D16673E2C8}"/>
              </a:ext>
            </a:extLst>
          </p:cNvPr>
          <p:cNvSpPr txBox="1">
            <a:spLocks/>
          </p:cNvSpPr>
          <p:nvPr/>
        </p:nvSpPr>
        <p:spPr>
          <a:xfrm>
            <a:off x="2592924" y="308996"/>
            <a:ext cx="21430857" cy="1357746"/>
          </a:xfrm>
          <a:prstGeom prst="rect">
            <a:avLst/>
          </a:prstGeom>
        </p:spPr>
        <p:txBody>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r>
              <a:rPr lang="en-US" sz="4800" b="1" dirty="0">
                <a:solidFill>
                  <a:schemeClr val="bg1"/>
                </a:solidFill>
                <a:latin typeface="Algerian" panose="04020705040A02060702" pitchFamily="82" charset="0"/>
              </a:rPr>
              <a:t>KPI 2: Grade and Subgrade wise Revolving Balance</a:t>
            </a:r>
            <a:endParaRPr lang="en-IN" sz="4800" b="1" dirty="0">
              <a:solidFill>
                <a:schemeClr val="bg1"/>
              </a:solidFill>
              <a:latin typeface="Algerian" panose="04020705040A02060702" pitchFamily="82" charset="0"/>
            </a:endParaRPr>
          </a:p>
        </p:txBody>
      </p:sp>
      <p:pic>
        <p:nvPicPr>
          <p:cNvPr id="11" name="Picture 10">
            <a:extLst>
              <a:ext uri="{FF2B5EF4-FFF2-40B4-BE49-F238E27FC236}">
                <a16:creationId xmlns:a16="http://schemas.microsoft.com/office/drawing/2014/main" id="{7164ED97-03C9-F42C-085B-06166466E4A7}"/>
              </a:ext>
            </a:extLst>
          </p:cNvPr>
          <p:cNvPicPr>
            <a:picLocks noChangeAspect="1"/>
          </p:cNvPicPr>
          <p:nvPr/>
        </p:nvPicPr>
        <p:blipFill>
          <a:blip r:embed="rId3"/>
          <a:stretch>
            <a:fillRect/>
          </a:stretch>
        </p:blipFill>
        <p:spPr>
          <a:xfrm>
            <a:off x="715949" y="1445070"/>
            <a:ext cx="12661066" cy="11740262"/>
          </a:xfrm>
          <a:prstGeom prst="rect">
            <a:avLst/>
          </a:prstGeom>
        </p:spPr>
      </p:pic>
      <p:sp>
        <p:nvSpPr>
          <p:cNvPr id="2" name="TextBox 1">
            <a:extLst>
              <a:ext uri="{FF2B5EF4-FFF2-40B4-BE49-F238E27FC236}">
                <a16:creationId xmlns:a16="http://schemas.microsoft.com/office/drawing/2014/main" id="{90DADC02-235E-2A71-4EC9-2EB7C8813626}"/>
              </a:ext>
            </a:extLst>
          </p:cNvPr>
          <p:cNvSpPr txBox="1"/>
          <p:nvPr/>
        </p:nvSpPr>
        <p:spPr>
          <a:xfrm>
            <a:off x="14499087" y="3269674"/>
            <a:ext cx="9058893" cy="831272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b="0" i="0" dirty="0">
                <a:solidFill>
                  <a:schemeClr val="bg1"/>
                </a:solidFill>
                <a:effectLst/>
                <a:latin typeface="Segoe UI" panose="020B0502040204020203" pitchFamily="34" charset="0"/>
              </a:rPr>
              <a:t>At 161.31 M, B had the highest Sum of Revolving balance and was 23.95% higher than G, which had the lowest Sum of Revolving balance at 6.46 M.</a:t>
            </a:r>
          </a:p>
          <a:p>
            <a:pPr marL="457200" indent="-457200">
              <a:lnSpc>
                <a:spcPct val="150000"/>
              </a:lnSpc>
              <a:buFont typeface="Arial" panose="020B0604020202020204" pitchFamily="34" charset="0"/>
              <a:buChar char="•"/>
            </a:pPr>
            <a:endParaRPr lang="en-US" dirty="0">
              <a:solidFill>
                <a:schemeClr val="bg1"/>
              </a:solidFill>
              <a:latin typeface="Segoe UI" panose="020B0502040204020203" pitchFamily="34" charset="0"/>
            </a:endParaRPr>
          </a:p>
          <a:p>
            <a:pPr marL="457200" indent="-457200">
              <a:lnSpc>
                <a:spcPct val="150000"/>
              </a:lnSpc>
              <a:buFont typeface="Arial" panose="020B0604020202020204" pitchFamily="34" charset="0"/>
              <a:buChar char="•"/>
            </a:pPr>
            <a:r>
              <a:rPr lang="en-US" b="0" i="0" dirty="0">
                <a:solidFill>
                  <a:schemeClr val="bg1"/>
                </a:solidFill>
                <a:effectLst/>
                <a:latin typeface="Segoe UI" panose="020B0502040204020203" pitchFamily="34" charset="0"/>
              </a:rPr>
              <a:t>﻿B accounted for 30.35% of Sum of Revolving balance.</a:t>
            </a:r>
          </a:p>
          <a:p>
            <a:pPr marL="457200" indent="-457200">
              <a:lnSpc>
                <a:spcPct val="150000"/>
              </a:lnSpc>
              <a:buFont typeface="Arial" panose="020B0604020202020204" pitchFamily="34" charset="0"/>
              <a:buChar char="•"/>
            </a:pPr>
            <a:endParaRPr lang="en-US" dirty="0">
              <a:solidFill>
                <a:schemeClr val="bg1"/>
              </a:solidFill>
              <a:latin typeface="Segoe UI" panose="020B0502040204020203" pitchFamily="34" charset="0"/>
            </a:endParaRPr>
          </a:p>
          <a:p>
            <a:pPr marL="457200" indent="-457200">
              <a:lnSpc>
                <a:spcPct val="150000"/>
              </a:lnSpc>
              <a:buFont typeface="Arial" panose="020B0604020202020204" pitchFamily="34" charset="0"/>
              <a:buChar char="•"/>
            </a:pPr>
            <a:r>
              <a:rPr lang="en-US" b="0" i="0" dirty="0">
                <a:solidFill>
                  <a:schemeClr val="bg1"/>
                </a:solidFill>
                <a:effectLst/>
                <a:latin typeface="Segoe UI" panose="020B0502040204020203" pitchFamily="34" charset="0"/>
              </a:rPr>
              <a:t>﻿Across all 7 Grade, Sum of Revolving balance ranged from 6.46 M to 161.31 M.</a:t>
            </a:r>
            <a:endParaRPr lang="en-IN" dirty="0">
              <a:solidFill>
                <a:schemeClr val="bg1"/>
              </a:solidFill>
            </a:endParaRPr>
          </a:p>
        </p:txBody>
      </p:sp>
      <p:sp>
        <p:nvSpPr>
          <p:cNvPr id="3" name="TextBox 2">
            <a:extLst>
              <a:ext uri="{FF2B5EF4-FFF2-40B4-BE49-F238E27FC236}">
                <a16:creationId xmlns:a16="http://schemas.microsoft.com/office/drawing/2014/main" id="{BEC62E3A-0832-E68D-7FDD-04B88D0C737D}"/>
              </a:ext>
            </a:extLst>
          </p:cNvPr>
          <p:cNvSpPr txBox="1"/>
          <p:nvPr/>
        </p:nvSpPr>
        <p:spPr>
          <a:xfrm>
            <a:off x="13535374" y="1883051"/>
            <a:ext cx="10330048" cy="707886"/>
          </a:xfrm>
          <a:prstGeom prst="rect">
            <a:avLst/>
          </a:prstGeom>
          <a:noFill/>
        </p:spPr>
        <p:txBody>
          <a:bodyPr wrap="square" rtlCol="0">
            <a:spAutoFit/>
          </a:bodyPr>
          <a:lstStyle/>
          <a:p>
            <a:pPr algn="ctr"/>
            <a:r>
              <a:rPr lang="en-US" sz="4000" dirty="0">
                <a:solidFill>
                  <a:schemeClr val="bg1"/>
                </a:solidFill>
                <a:latin typeface="Arial Black" panose="020B0A04020102020204" pitchFamily="34" charset="0"/>
              </a:rPr>
              <a:t>OBSERVATIONS</a:t>
            </a:r>
            <a:endParaRPr lang="en-US"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866547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3" y="-498764"/>
            <a:ext cx="24930939" cy="15111781"/>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50A391C-DA8E-D8FE-79AA-C7D16673E2C8}"/>
              </a:ext>
            </a:extLst>
          </p:cNvPr>
          <p:cNvSpPr txBox="1">
            <a:spLocks/>
          </p:cNvSpPr>
          <p:nvPr/>
        </p:nvSpPr>
        <p:spPr>
          <a:xfrm>
            <a:off x="2592924" y="273652"/>
            <a:ext cx="21430857" cy="400203"/>
          </a:xfrm>
          <a:prstGeom prst="rect">
            <a:avLst/>
          </a:prstGeom>
        </p:spPr>
        <p:txBody>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r>
              <a:rPr lang="en-US" sz="4800" b="1" dirty="0">
                <a:solidFill>
                  <a:schemeClr val="bg1"/>
                </a:solidFill>
                <a:latin typeface="Algerian" panose="04020705040A02060702" pitchFamily="82" charset="0"/>
              </a:rPr>
              <a:t>KPI 2: Grade and Subgrade wise Revolving Balance</a:t>
            </a:r>
            <a:endParaRPr lang="en-IN" sz="4800" b="1" dirty="0">
              <a:solidFill>
                <a:schemeClr val="bg1"/>
              </a:solidFill>
              <a:latin typeface="Algerian" panose="04020705040A02060702" pitchFamily="82" charset="0"/>
            </a:endParaRPr>
          </a:p>
        </p:txBody>
      </p:sp>
      <p:pic>
        <p:nvPicPr>
          <p:cNvPr id="3" name="Picture 2">
            <a:extLst>
              <a:ext uri="{FF2B5EF4-FFF2-40B4-BE49-F238E27FC236}">
                <a16:creationId xmlns:a16="http://schemas.microsoft.com/office/drawing/2014/main" id="{9C714CA8-FE80-8FA4-74AA-1FF04DCA6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98" y="1101794"/>
            <a:ext cx="24519493" cy="13042070"/>
          </a:xfrm>
          <a:prstGeom prst="rect">
            <a:avLst/>
          </a:prstGeom>
        </p:spPr>
      </p:pic>
      <p:sp>
        <p:nvSpPr>
          <p:cNvPr id="2" name="TextBox 1">
            <a:extLst>
              <a:ext uri="{FF2B5EF4-FFF2-40B4-BE49-F238E27FC236}">
                <a16:creationId xmlns:a16="http://schemas.microsoft.com/office/drawing/2014/main" id="{E7F3B4B4-F4A8-070F-E1B2-DA3B3161CD43}"/>
              </a:ext>
            </a:extLst>
          </p:cNvPr>
          <p:cNvSpPr txBox="1"/>
          <p:nvPr/>
        </p:nvSpPr>
        <p:spPr>
          <a:xfrm>
            <a:off x="11076391" y="3005873"/>
            <a:ext cx="13854545" cy="6186309"/>
          </a:xfrm>
          <a:prstGeom prst="rect">
            <a:avLst/>
          </a:prstGeom>
          <a:noFill/>
        </p:spPr>
        <p:txBody>
          <a:bodyPr wrap="square" rtlCol="0">
            <a:spAutoFit/>
          </a:bodyPr>
          <a:lstStyle/>
          <a:p>
            <a:pPr marL="571500" indent="-571500">
              <a:lnSpc>
                <a:spcPct val="150000"/>
              </a:lnSpc>
              <a:buFont typeface="Courier New" panose="02070309020205020404" pitchFamily="49" charset="0"/>
              <a:buChar char="o"/>
            </a:pPr>
            <a:r>
              <a:rPr lang="en-US" b="0" i="0" dirty="0">
                <a:solidFill>
                  <a:schemeClr val="bg1"/>
                </a:solidFill>
                <a:effectLst/>
                <a:latin typeface="Segoe UI" panose="020B0502040204020203" pitchFamily="34" charset="0"/>
              </a:rPr>
              <a:t>﻿At </a:t>
            </a:r>
            <a:r>
              <a:rPr lang="en-US" dirty="0">
                <a:solidFill>
                  <a:schemeClr val="bg1"/>
                </a:solidFill>
                <a:latin typeface="Segoe UI" panose="020B0502040204020203" pitchFamily="34" charset="0"/>
              </a:rPr>
              <a:t>40M</a:t>
            </a:r>
            <a:r>
              <a:rPr lang="en-US" b="0" i="0" dirty="0">
                <a:solidFill>
                  <a:schemeClr val="bg1"/>
                </a:solidFill>
                <a:effectLst/>
                <a:latin typeface="Segoe UI" panose="020B0502040204020203" pitchFamily="34" charset="0"/>
              </a:rPr>
              <a:t>, B3 had the highest Sum of Revolving balance and was 56.62% higher than G5, which had the lowest Sum of Revolving balance at 701515.</a:t>
            </a:r>
            <a:endParaRPr lang="en-US" dirty="0">
              <a:solidFill>
                <a:schemeClr val="bg1"/>
              </a:solidFill>
              <a:latin typeface="Segoe UI" panose="020B0502040204020203" pitchFamily="34" charset="0"/>
            </a:endParaRPr>
          </a:p>
          <a:p>
            <a:pPr marL="571500" indent="-571500">
              <a:lnSpc>
                <a:spcPct val="150000"/>
              </a:lnSpc>
              <a:buFont typeface="Courier New" panose="02070309020205020404" pitchFamily="49" charset="0"/>
              <a:buChar char="o"/>
            </a:pPr>
            <a:r>
              <a:rPr lang="en-US" b="0" i="0" dirty="0">
                <a:solidFill>
                  <a:srgbClr val="252423"/>
                </a:solidFill>
                <a:effectLst/>
                <a:latin typeface="Segoe UI" panose="020B0502040204020203" pitchFamily="34" charset="0"/>
              </a:rPr>
              <a:t>﻿</a:t>
            </a:r>
            <a:r>
              <a:rPr lang="en-US" b="0" i="0" dirty="0">
                <a:solidFill>
                  <a:schemeClr val="bg1"/>
                </a:solidFill>
                <a:effectLst/>
                <a:latin typeface="Segoe UI" panose="020B0502040204020203" pitchFamily="34" charset="0"/>
              </a:rPr>
              <a:t>B3 accounted for 7.47% of Sum of Revolving balance.</a:t>
            </a:r>
          </a:p>
          <a:p>
            <a:pPr marL="571500" indent="-571500">
              <a:lnSpc>
                <a:spcPct val="150000"/>
              </a:lnSpc>
              <a:buFont typeface="Courier New" panose="02070309020205020404" pitchFamily="49" charset="0"/>
              <a:buChar char="o"/>
            </a:pPr>
            <a:r>
              <a:rPr lang="en-US" b="0" i="0" dirty="0">
                <a:solidFill>
                  <a:schemeClr val="bg1"/>
                </a:solidFill>
                <a:effectLst/>
                <a:latin typeface="Segoe UI" panose="020B0502040204020203" pitchFamily="34" charset="0"/>
              </a:rPr>
              <a:t>﻿Across all 35 Sub grade, Sum of Revolving balance ranged from 701.52 </a:t>
            </a:r>
            <a:r>
              <a:rPr lang="en-US" dirty="0">
                <a:solidFill>
                  <a:schemeClr val="bg1"/>
                </a:solidFill>
                <a:latin typeface="Segoe UI" panose="020B0502040204020203" pitchFamily="34" charset="0"/>
              </a:rPr>
              <a:t>K </a:t>
            </a:r>
            <a:r>
              <a:rPr lang="en-US" b="0" i="0" dirty="0">
                <a:solidFill>
                  <a:schemeClr val="bg1"/>
                </a:solidFill>
                <a:effectLst/>
                <a:latin typeface="Segoe UI" panose="020B0502040204020203" pitchFamily="34" charset="0"/>
              </a:rPr>
              <a:t>to 39.72M.</a:t>
            </a:r>
          </a:p>
          <a:p>
            <a:endParaRPr lang="en-US" dirty="0">
              <a:solidFill>
                <a:schemeClr val="bg1"/>
              </a:solidFill>
              <a:latin typeface="Segoe UI" panose="020B0502040204020203" pitchFamily="34" charset="0"/>
            </a:endParaRPr>
          </a:p>
          <a:p>
            <a:endParaRPr lang="en-IN" dirty="0">
              <a:solidFill>
                <a:schemeClr val="bg1"/>
              </a:solidFill>
            </a:endParaRPr>
          </a:p>
        </p:txBody>
      </p:sp>
      <p:sp>
        <p:nvSpPr>
          <p:cNvPr id="6" name="TextBox 5">
            <a:extLst>
              <a:ext uri="{FF2B5EF4-FFF2-40B4-BE49-F238E27FC236}">
                <a16:creationId xmlns:a16="http://schemas.microsoft.com/office/drawing/2014/main" id="{14ECEF93-AA7A-0D08-1184-E159A8A68CA1}"/>
              </a:ext>
            </a:extLst>
          </p:cNvPr>
          <p:cNvSpPr txBox="1"/>
          <p:nvPr/>
        </p:nvSpPr>
        <p:spPr>
          <a:xfrm>
            <a:off x="12465466" y="2060478"/>
            <a:ext cx="10330048" cy="707886"/>
          </a:xfrm>
          <a:prstGeom prst="rect">
            <a:avLst/>
          </a:prstGeom>
          <a:noFill/>
        </p:spPr>
        <p:txBody>
          <a:bodyPr wrap="square" rtlCol="0">
            <a:spAutoFit/>
          </a:bodyPr>
          <a:lstStyle/>
          <a:p>
            <a:pPr algn="ctr"/>
            <a:r>
              <a:rPr lang="en-US" sz="4000" dirty="0">
                <a:solidFill>
                  <a:schemeClr val="bg1"/>
                </a:solidFill>
                <a:latin typeface="Arial Black" panose="020B0A04020102020204" pitchFamily="34" charset="0"/>
              </a:rPr>
              <a:t>OBSERVATIONS</a:t>
            </a:r>
            <a:endParaRPr lang="en-US"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0587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1000"/>
                                        <p:tgtEl>
                                          <p:spTgt spid="2">
                                            <p:txEl>
                                              <p:pRg st="0" end="0"/>
                                            </p:txEl>
                                          </p:spTgt>
                                        </p:tgtEl>
                                      </p:cBhvr>
                                    </p:animEffect>
                                    <p:anim calcmode="lin" valueType="num">
                                      <p:cBhvr>
                                        <p:cTn id="29"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animEffect transition="in" filter="fade">
                                      <p:cBhvr>
                                        <p:cTn id="33" dur="1000"/>
                                        <p:tgtEl>
                                          <p:spTgt spid="2">
                                            <p:txEl>
                                              <p:pRg st="1" end="1"/>
                                            </p:txEl>
                                          </p:spTgt>
                                        </p:tgtEl>
                                      </p:cBhvr>
                                    </p:animEffect>
                                    <p:anim calcmode="lin" valueType="num">
                                      <p:cBhvr>
                                        <p:cTn id="3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1" end="1"/>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
                                            <p:txEl>
                                              <p:pRg st="2" end="2"/>
                                            </p:txEl>
                                          </p:spTgt>
                                        </p:tgtEl>
                                        <p:attrNameLst>
                                          <p:attrName>style.visibility</p:attrName>
                                        </p:attrNameLst>
                                      </p:cBhvr>
                                      <p:to>
                                        <p:strVal val="visible"/>
                                      </p:to>
                                    </p:set>
                                    <p:animEffect transition="in" filter="fade">
                                      <p:cBhvr>
                                        <p:cTn id="38" dur="1000"/>
                                        <p:tgtEl>
                                          <p:spTgt spid="2">
                                            <p:txEl>
                                              <p:pRg st="2" end="2"/>
                                            </p:txEl>
                                          </p:spTgt>
                                        </p:tgtEl>
                                      </p:cBhvr>
                                    </p:animEffect>
                                    <p:anim calcmode="lin" valueType="num">
                                      <p:cBhvr>
                                        <p:cTn id="3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54973" y="-710254"/>
            <a:ext cx="24930939" cy="14757108"/>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DCB6891-B1B5-7D1E-8954-59E88D925AE7}"/>
              </a:ext>
            </a:extLst>
          </p:cNvPr>
          <p:cNvSpPr txBox="1">
            <a:spLocks/>
          </p:cNvSpPr>
          <p:nvPr/>
        </p:nvSpPr>
        <p:spPr>
          <a:xfrm>
            <a:off x="52243" y="-47508"/>
            <a:ext cx="23608144" cy="1343236"/>
          </a:xfrm>
          <a:prstGeom prst="rect">
            <a:avLst/>
          </a:prstGeom>
        </p:spPr>
        <p:txBody>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r>
              <a:rPr lang="en-US" sz="5400" b="1" dirty="0">
                <a:solidFill>
                  <a:schemeClr val="bg1"/>
                </a:solidFill>
                <a:latin typeface="Algerian" panose="04020705040A02060702" pitchFamily="82" charset="0"/>
              </a:rPr>
              <a:t>KPI 3: Total payment for verified status and not Verified status</a:t>
            </a:r>
            <a:endParaRPr lang="en-IN" sz="5400" b="1" dirty="0">
              <a:solidFill>
                <a:schemeClr val="bg1"/>
              </a:solidFill>
              <a:latin typeface="Algerian" panose="04020705040A02060702" pitchFamily="82" charset="0"/>
            </a:endParaRPr>
          </a:p>
        </p:txBody>
      </p:sp>
      <p:pic>
        <p:nvPicPr>
          <p:cNvPr id="6" name="Picture 5">
            <a:extLst>
              <a:ext uri="{FF2B5EF4-FFF2-40B4-BE49-F238E27FC236}">
                <a16:creationId xmlns:a16="http://schemas.microsoft.com/office/drawing/2014/main" id="{49C9113D-ED73-A74C-D9A4-D0F9914CA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16" y="2039005"/>
            <a:ext cx="9731829" cy="8045267"/>
          </a:xfrm>
          <a:prstGeom prst="rect">
            <a:avLst/>
          </a:prstGeom>
        </p:spPr>
      </p:pic>
      <p:sp>
        <p:nvSpPr>
          <p:cNvPr id="2" name="TextBox 1">
            <a:extLst>
              <a:ext uri="{FF2B5EF4-FFF2-40B4-BE49-F238E27FC236}">
                <a16:creationId xmlns:a16="http://schemas.microsoft.com/office/drawing/2014/main" id="{B724ABA0-CF7C-F859-92FA-1736DA830B1E}"/>
              </a:ext>
            </a:extLst>
          </p:cNvPr>
          <p:cNvSpPr txBox="1"/>
          <p:nvPr/>
        </p:nvSpPr>
        <p:spPr>
          <a:xfrm>
            <a:off x="10628860" y="2602000"/>
            <a:ext cx="12132129" cy="707886"/>
          </a:xfrm>
          <a:prstGeom prst="rect">
            <a:avLst/>
          </a:prstGeom>
          <a:noFill/>
        </p:spPr>
        <p:txBody>
          <a:bodyPr wrap="square" rtlCol="0">
            <a:spAutoFit/>
          </a:bodyPr>
          <a:lstStyle/>
          <a:p>
            <a:pPr algn="ctr"/>
            <a:r>
              <a:rPr lang="en-US" sz="4000" dirty="0">
                <a:solidFill>
                  <a:schemeClr val="bg1"/>
                </a:solidFill>
                <a:latin typeface="Arial Black" panose="020B0A04020102020204" pitchFamily="34" charset="0"/>
              </a:rPr>
              <a:t>OBSERVATIONS</a:t>
            </a:r>
          </a:p>
        </p:txBody>
      </p:sp>
      <p:sp>
        <p:nvSpPr>
          <p:cNvPr id="8" name="TextBox 7">
            <a:extLst>
              <a:ext uri="{FF2B5EF4-FFF2-40B4-BE49-F238E27FC236}">
                <a16:creationId xmlns:a16="http://schemas.microsoft.com/office/drawing/2014/main" id="{51F29108-7C06-C998-2362-1F00D89B1FB2}"/>
              </a:ext>
            </a:extLst>
          </p:cNvPr>
          <p:cNvSpPr txBox="1"/>
          <p:nvPr/>
        </p:nvSpPr>
        <p:spPr>
          <a:xfrm>
            <a:off x="11856315" y="3984172"/>
            <a:ext cx="11347318" cy="5078313"/>
          </a:xfrm>
          <a:prstGeom prst="rect">
            <a:avLst/>
          </a:prstGeom>
          <a:noFill/>
        </p:spPr>
        <p:txBody>
          <a:bodyPr wrap="square" rtlCol="0">
            <a:spAutoFit/>
          </a:bodyPr>
          <a:lstStyle/>
          <a:p>
            <a:pPr marL="571500" indent="-571500">
              <a:buFont typeface="Arial" panose="020B0604020202020204" pitchFamily="34" charset="0"/>
              <a:buChar char="•"/>
            </a:pPr>
            <a:r>
              <a:rPr lang="en-US" dirty="0">
                <a:solidFill>
                  <a:schemeClr val="bg1"/>
                </a:solidFill>
              </a:rPr>
              <a:t>Total Payment amount for verified is  68% and not verified is 32%</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dirty="0">
                <a:solidFill>
                  <a:schemeClr val="bg1"/>
                </a:solidFill>
              </a:rPr>
              <a:t>One of the factors for the highest verification is customers employment length </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dirty="0">
                <a:solidFill>
                  <a:schemeClr val="bg1"/>
                </a:solidFill>
              </a:rPr>
              <a:t>Debt-to-income-ratio is slightly high for verified compared to Not verified</a:t>
            </a:r>
          </a:p>
          <a:p>
            <a:r>
              <a:rPr lang="en-US" dirty="0"/>
              <a:t>  </a:t>
            </a:r>
          </a:p>
        </p:txBody>
      </p:sp>
      <p:sp>
        <p:nvSpPr>
          <p:cNvPr id="9" name="Cheurón 26">
            <a:extLst>
              <a:ext uri="{FF2B5EF4-FFF2-40B4-BE49-F238E27FC236}">
                <a16:creationId xmlns:a16="http://schemas.microsoft.com/office/drawing/2014/main" id="{10B084C2-FA14-AB18-1EF5-6F72B22019B1}"/>
              </a:ext>
            </a:extLst>
          </p:cNvPr>
          <p:cNvSpPr/>
          <p:nvPr/>
        </p:nvSpPr>
        <p:spPr>
          <a:xfrm>
            <a:off x="12943591" y="2554442"/>
            <a:ext cx="1253716" cy="755444"/>
          </a:xfrm>
          <a:prstGeom prst="chevron">
            <a:avLst>
              <a:gd name="adj" fmla="val 41489"/>
            </a:avLst>
          </a:prstGeom>
          <a:gradFill>
            <a:gsLst>
              <a:gs pos="0">
                <a:srgbClr val="000000">
                  <a:alpha val="49000"/>
                </a:srgbClr>
              </a:gs>
              <a:gs pos="100000">
                <a:schemeClr val="bg1">
                  <a:lumMod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latin typeface="Century Gothic" panose="020B0502020202020204" pitchFamily="34" charset="0"/>
            </a:endParaRPr>
          </a:p>
        </p:txBody>
      </p:sp>
    </p:spTree>
    <p:extLst>
      <p:ext uri="{BB962C8B-B14F-4D97-AF65-F5344CB8AC3E}">
        <p14:creationId xmlns:p14="http://schemas.microsoft.com/office/powerpoint/2010/main" val="156784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1000"/>
                                        <p:tgtEl>
                                          <p:spTgt spid="8">
                                            <p:txEl>
                                              <p:pRg st="0" end="0"/>
                                            </p:txEl>
                                          </p:spTgt>
                                        </p:tgtEl>
                                      </p:cBhvr>
                                    </p:animEffect>
                                    <p:anim calcmode="lin" valueType="num">
                                      <p:cBhvr>
                                        <p:cTn id="3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1000"/>
                                        <p:tgtEl>
                                          <p:spTgt spid="8">
                                            <p:txEl>
                                              <p:pRg st="2" end="2"/>
                                            </p:txEl>
                                          </p:spTgt>
                                        </p:tgtEl>
                                      </p:cBhvr>
                                    </p:animEffect>
                                    <p:anim calcmode="lin" valueType="num">
                                      <p:cBhvr>
                                        <p:cTn id="3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1" y="-261256"/>
            <a:ext cx="24930939" cy="14757108"/>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A285454-3100-FE28-4B9B-6F2F227F29DD}"/>
              </a:ext>
            </a:extLst>
          </p:cNvPr>
          <p:cNvGraphicFramePr/>
          <p:nvPr>
            <p:extLst>
              <p:ext uri="{D42A27DB-BD31-4B8C-83A1-F6EECF244321}">
                <p14:modId xmlns:p14="http://schemas.microsoft.com/office/powerpoint/2010/main" val="245448047"/>
              </p:ext>
            </p:extLst>
          </p:nvPr>
        </p:nvGraphicFramePr>
        <p:xfrm>
          <a:off x="15184582" y="2770780"/>
          <a:ext cx="9193068" cy="6927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C7838FAB-9A81-C6E9-5B24-15F59E13E1A8}"/>
              </a:ext>
            </a:extLst>
          </p:cNvPr>
          <p:cNvSpPr txBox="1">
            <a:spLocks/>
          </p:cNvSpPr>
          <p:nvPr/>
        </p:nvSpPr>
        <p:spPr>
          <a:xfrm>
            <a:off x="2133601" y="-68617"/>
            <a:ext cx="21973308" cy="1887372"/>
          </a:xfrm>
          <a:prstGeom prst="rect">
            <a:avLst/>
          </a:prstGeom>
        </p:spPr>
        <p:txBody>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r>
              <a:rPr lang="en-US" sz="6000" b="1" dirty="0">
                <a:solidFill>
                  <a:schemeClr val="bg1"/>
                </a:solidFill>
                <a:latin typeface="Algerian" panose="04020705040A02060702" pitchFamily="82" charset="0"/>
              </a:rPr>
              <a:t>KPI 4: State wise and month wise loan status</a:t>
            </a:r>
            <a:endParaRPr lang="en-IN" sz="6000" b="1" dirty="0">
              <a:solidFill>
                <a:schemeClr val="bg1"/>
              </a:solidFill>
              <a:latin typeface="Algerian" panose="04020705040A02060702" pitchFamily="82" charset="0"/>
            </a:endParaRPr>
          </a:p>
        </p:txBody>
      </p:sp>
      <p:pic>
        <p:nvPicPr>
          <p:cNvPr id="11" name="Picture 10">
            <a:extLst>
              <a:ext uri="{FF2B5EF4-FFF2-40B4-BE49-F238E27FC236}">
                <a16:creationId xmlns:a16="http://schemas.microsoft.com/office/drawing/2014/main" id="{C3EB45DD-1D32-CA88-7416-B1FA866496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304313"/>
            <a:ext cx="14089811" cy="10386944"/>
          </a:xfrm>
          <a:prstGeom prst="rect">
            <a:avLst/>
          </a:prstGeom>
        </p:spPr>
      </p:pic>
      <p:sp>
        <p:nvSpPr>
          <p:cNvPr id="6" name="TextBox 5">
            <a:extLst>
              <a:ext uri="{FF2B5EF4-FFF2-40B4-BE49-F238E27FC236}">
                <a16:creationId xmlns:a16="http://schemas.microsoft.com/office/drawing/2014/main" id="{36104AA6-0A3A-90E3-B11A-FA3D431E8FD1}"/>
              </a:ext>
            </a:extLst>
          </p:cNvPr>
          <p:cNvSpPr txBox="1"/>
          <p:nvPr/>
        </p:nvSpPr>
        <p:spPr>
          <a:xfrm>
            <a:off x="12870309" y="2248057"/>
            <a:ext cx="12132129" cy="707886"/>
          </a:xfrm>
          <a:prstGeom prst="rect">
            <a:avLst/>
          </a:prstGeom>
          <a:noFill/>
        </p:spPr>
        <p:txBody>
          <a:bodyPr wrap="square" rtlCol="0">
            <a:spAutoFit/>
          </a:bodyPr>
          <a:lstStyle/>
          <a:p>
            <a:pPr algn="ctr"/>
            <a:r>
              <a:rPr lang="en-US" sz="4000" dirty="0">
                <a:solidFill>
                  <a:schemeClr val="bg1"/>
                </a:solidFill>
                <a:latin typeface="Arial Black" panose="020B0A04020102020204" pitchFamily="34" charset="0"/>
              </a:rPr>
              <a:t>OBSERVATIONS</a:t>
            </a:r>
          </a:p>
        </p:txBody>
      </p:sp>
      <p:sp>
        <p:nvSpPr>
          <p:cNvPr id="8" name="TextBox 7">
            <a:extLst>
              <a:ext uri="{FF2B5EF4-FFF2-40B4-BE49-F238E27FC236}">
                <a16:creationId xmlns:a16="http://schemas.microsoft.com/office/drawing/2014/main" id="{326D6BEB-7061-D598-C89A-6DDD38067EFC}"/>
              </a:ext>
            </a:extLst>
          </p:cNvPr>
          <p:cNvSpPr txBox="1"/>
          <p:nvPr/>
        </p:nvSpPr>
        <p:spPr>
          <a:xfrm>
            <a:off x="15411409" y="3741942"/>
            <a:ext cx="8197932" cy="4524315"/>
          </a:xfrm>
          <a:prstGeom prst="rect">
            <a:avLst/>
          </a:prstGeom>
          <a:noFill/>
        </p:spPr>
        <p:txBody>
          <a:bodyPr wrap="square" rtlCol="0">
            <a:spAutoFit/>
          </a:bodyPr>
          <a:lstStyle/>
          <a:p>
            <a:pPr marL="571500" indent="-571500">
              <a:buFont typeface="Arial" panose="020B0604020202020204" pitchFamily="34" charset="0"/>
              <a:buChar char="•"/>
            </a:pPr>
            <a:r>
              <a:rPr lang="en-US" dirty="0">
                <a:solidFill>
                  <a:schemeClr val="bg1"/>
                </a:solidFill>
              </a:rPr>
              <a:t>In March month Fully paid is 88% and less charged off with 12%</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dirty="0">
                <a:solidFill>
                  <a:schemeClr val="bg1"/>
                </a:solidFill>
              </a:rPr>
              <a:t>Factors Affecting might be the end of the Fiscal year</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dirty="0">
                <a:solidFill>
                  <a:schemeClr val="bg1"/>
                </a:solidFill>
              </a:rPr>
              <a:t>In May month Fully paid is 63% the difference is almost 24% from March</a:t>
            </a:r>
          </a:p>
        </p:txBody>
      </p:sp>
      <p:sp>
        <p:nvSpPr>
          <p:cNvPr id="9" name="Cheurón 26">
            <a:extLst>
              <a:ext uri="{FF2B5EF4-FFF2-40B4-BE49-F238E27FC236}">
                <a16:creationId xmlns:a16="http://schemas.microsoft.com/office/drawing/2014/main" id="{421B8225-507C-DB35-970F-E4AC68581342}"/>
              </a:ext>
            </a:extLst>
          </p:cNvPr>
          <p:cNvSpPr/>
          <p:nvPr/>
        </p:nvSpPr>
        <p:spPr>
          <a:xfrm>
            <a:off x="15113084" y="2178042"/>
            <a:ext cx="1253716" cy="755444"/>
          </a:xfrm>
          <a:prstGeom prst="chevron">
            <a:avLst>
              <a:gd name="adj" fmla="val 41489"/>
            </a:avLst>
          </a:prstGeom>
          <a:gradFill>
            <a:gsLst>
              <a:gs pos="0">
                <a:srgbClr val="000000">
                  <a:alpha val="49000"/>
                </a:srgbClr>
              </a:gs>
              <a:gs pos="100000">
                <a:schemeClr val="bg1">
                  <a:lumMod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latin typeface="Century Gothic" panose="020B0502020202020204" pitchFamily="34" charset="0"/>
            </a:endParaRPr>
          </a:p>
        </p:txBody>
      </p:sp>
    </p:spTree>
    <p:extLst>
      <p:ext uri="{BB962C8B-B14F-4D97-AF65-F5344CB8AC3E}">
        <p14:creationId xmlns:p14="http://schemas.microsoft.com/office/powerpoint/2010/main" val="2234185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1" y="-387251"/>
            <a:ext cx="24930939" cy="14757108"/>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A285454-3100-FE28-4B9B-6F2F227F29DD}"/>
              </a:ext>
            </a:extLst>
          </p:cNvPr>
          <p:cNvGraphicFramePr/>
          <p:nvPr/>
        </p:nvGraphicFramePr>
        <p:xfrm>
          <a:off x="15184582" y="2770780"/>
          <a:ext cx="9193068" cy="6927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C7838FAB-9A81-C6E9-5B24-15F59E13E1A8}"/>
              </a:ext>
            </a:extLst>
          </p:cNvPr>
          <p:cNvSpPr txBox="1">
            <a:spLocks/>
          </p:cNvSpPr>
          <p:nvPr/>
        </p:nvSpPr>
        <p:spPr>
          <a:xfrm>
            <a:off x="2133601" y="-68617"/>
            <a:ext cx="21973308" cy="1887372"/>
          </a:xfrm>
          <a:prstGeom prst="rect">
            <a:avLst/>
          </a:prstGeom>
        </p:spPr>
        <p:txBody>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r>
              <a:rPr lang="en-US" sz="5400" b="1" dirty="0">
                <a:solidFill>
                  <a:schemeClr val="bg1"/>
                </a:solidFill>
                <a:latin typeface="Algerian" panose="04020705040A02060702" pitchFamily="82" charset="0"/>
              </a:rPr>
              <a:t>KPI 4: State wise and month wise loan status</a:t>
            </a:r>
            <a:endParaRPr lang="en-IN" sz="5400" b="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36104AA6-0A3A-90E3-B11A-FA3D431E8FD1}"/>
              </a:ext>
            </a:extLst>
          </p:cNvPr>
          <p:cNvSpPr txBox="1"/>
          <p:nvPr/>
        </p:nvSpPr>
        <p:spPr>
          <a:xfrm>
            <a:off x="7009390" y="9715908"/>
            <a:ext cx="12132129" cy="707886"/>
          </a:xfrm>
          <a:prstGeom prst="rect">
            <a:avLst/>
          </a:prstGeom>
          <a:noFill/>
        </p:spPr>
        <p:txBody>
          <a:bodyPr wrap="square" rtlCol="0">
            <a:spAutoFit/>
          </a:bodyPr>
          <a:lstStyle/>
          <a:p>
            <a:pPr algn="ctr"/>
            <a:r>
              <a:rPr lang="en-US" sz="4000" dirty="0">
                <a:solidFill>
                  <a:schemeClr val="bg1"/>
                </a:solidFill>
                <a:latin typeface="Arial Black" panose="020B0A04020102020204" pitchFamily="34" charset="0"/>
              </a:rPr>
              <a:t>OBSERVATIONS</a:t>
            </a:r>
          </a:p>
        </p:txBody>
      </p:sp>
      <p:pic>
        <p:nvPicPr>
          <p:cNvPr id="10" name="Picture 9">
            <a:extLst>
              <a:ext uri="{FF2B5EF4-FFF2-40B4-BE49-F238E27FC236}">
                <a16:creationId xmlns:a16="http://schemas.microsoft.com/office/drawing/2014/main" id="{0F8CD2B1-BD64-8065-ED01-BBDFD02877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030" y="795252"/>
            <a:ext cx="13926416" cy="8902930"/>
          </a:xfrm>
          <a:prstGeom prst="rect">
            <a:avLst/>
          </a:prstGeom>
        </p:spPr>
      </p:pic>
      <p:pic>
        <p:nvPicPr>
          <p:cNvPr id="11" name="Picture 10">
            <a:extLst>
              <a:ext uri="{FF2B5EF4-FFF2-40B4-BE49-F238E27FC236}">
                <a16:creationId xmlns:a16="http://schemas.microsoft.com/office/drawing/2014/main" id="{66A02F4F-E565-78B7-3FDC-476E7E47765D}"/>
              </a:ext>
            </a:extLst>
          </p:cNvPr>
          <p:cNvPicPr>
            <a:picLocks noChangeAspect="1"/>
          </p:cNvPicPr>
          <p:nvPr/>
        </p:nvPicPr>
        <p:blipFill>
          <a:blip r:embed="rId9"/>
          <a:stretch>
            <a:fillRect/>
          </a:stretch>
        </p:blipFill>
        <p:spPr>
          <a:xfrm>
            <a:off x="15235097" y="875069"/>
            <a:ext cx="9092038" cy="8482096"/>
          </a:xfrm>
          <a:prstGeom prst="rect">
            <a:avLst/>
          </a:prstGeom>
        </p:spPr>
      </p:pic>
      <p:sp>
        <p:nvSpPr>
          <p:cNvPr id="12" name="矩形: 圆角 14">
            <a:extLst>
              <a:ext uri="{FF2B5EF4-FFF2-40B4-BE49-F238E27FC236}">
                <a16:creationId xmlns:a16="http://schemas.microsoft.com/office/drawing/2014/main" id="{ED30AEC0-868C-5B4D-68FC-043CB83E3F89}"/>
              </a:ext>
            </a:extLst>
          </p:cNvPr>
          <p:cNvSpPr/>
          <p:nvPr/>
        </p:nvSpPr>
        <p:spPr>
          <a:xfrm>
            <a:off x="15184582" y="10484181"/>
            <a:ext cx="9193068" cy="3025305"/>
          </a:xfrm>
          <a:prstGeom prst="roundRect">
            <a:avLst>
              <a:gd name="adj" fmla="val 12233"/>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eaLnBrk="1" fontAlgn="auto" hangingPunct="1">
              <a:spcBef>
                <a:spcPts val="0"/>
              </a:spcBef>
              <a:spcAft>
                <a:spcPts val="0"/>
              </a:spcAft>
              <a:buFont typeface="Arial" panose="020B0604020202020204" pitchFamily="34" charset="0"/>
              <a:buChar char="•"/>
              <a:defRPr/>
            </a:pPr>
            <a:r>
              <a:rPr lang="en-US" altLang="zh-CN" sz="3200" dirty="0">
                <a:solidFill>
                  <a:schemeClr val="bg1"/>
                </a:solidFill>
              </a:rPr>
              <a:t>As we can see in the graph Majority of our loans are fully paid .</a:t>
            </a:r>
          </a:p>
          <a:p>
            <a:pPr marL="285750" indent="-285750" eaLnBrk="1" fontAlgn="auto" hangingPunct="1">
              <a:spcBef>
                <a:spcPts val="0"/>
              </a:spcBef>
              <a:spcAft>
                <a:spcPts val="0"/>
              </a:spcAft>
              <a:buFont typeface="Arial" panose="020B0604020202020204" pitchFamily="34" charset="0"/>
              <a:buChar char="•"/>
              <a:defRPr/>
            </a:pPr>
            <a:r>
              <a:rPr lang="en-US" altLang="zh-CN" sz="3200" dirty="0">
                <a:solidFill>
                  <a:schemeClr val="bg1"/>
                </a:solidFill>
              </a:rPr>
              <a:t>And we also realize We have Charged off a lot of loan which raises concern as we might be facing few issues to verify the right customers</a:t>
            </a:r>
          </a:p>
          <a:p>
            <a:pPr algn="ctr" eaLnBrk="1" fontAlgn="auto" hangingPunct="1">
              <a:spcBef>
                <a:spcPts val="0"/>
              </a:spcBef>
              <a:spcAft>
                <a:spcPts val="0"/>
              </a:spcAft>
              <a:defRPr/>
            </a:pPr>
            <a:endParaRPr lang="zh-CN" altLang="en-US" sz="1100" dirty="0">
              <a:solidFill>
                <a:schemeClr val="bg1"/>
              </a:solidFill>
            </a:endParaRPr>
          </a:p>
        </p:txBody>
      </p:sp>
      <p:sp>
        <p:nvSpPr>
          <p:cNvPr id="13" name="Rectangle 12">
            <a:extLst>
              <a:ext uri="{FF2B5EF4-FFF2-40B4-BE49-F238E27FC236}">
                <a16:creationId xmlns:a16="http://schemas.microsoft.com/office/drawing/2014/main" id="{06CC4808-FCE0-2150-47F3-9A4BD312CB73}"/>
              </a:ext>
            </a:extLst>
          </p:cNvPr>
          <p:cNvSpPr/>
          <p:nvPr/>
        </p:nvSpPr>
        <p:spPr>
          <a:xfrm>
            <a:off x="26434473" y="977629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矩形: 圆角 14">
            <a:extLst>
              <a:ext uri="{FF2B5EF4-FFF2-40B4-BE49-F238E27FC236}">
                <a16:creationId xmlns:a16="http://schemas.microsoft.com/office/drawing/2014/main" id="{DA0D018E-97F6-05A5-9800-3541D101AA9F}"/>
              </a:ext>
            </a:extLst>
          </p:cNvPr>
          <p:cNvSpPr/>
          <p:nvPr/>
        </p:nvSpPr>
        <p:spPr>
          <a:xfrm>
            <a:off x="422898" y="10462850"/>
            <a:ext cx="12127519" cy="3253150"/>
          </a:xfrm>
          <a:prstGeom prst="roundRect">
            <a:avLst>
              <a:gd name="adj" fmla="val 12233"/>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571500" indent="-571500">
              <a:buFont typeface="Arial" panose="020B0604020202020204" pitchFamily="34" charset="0"/>
              <a:buChar char="•"/>
            </a:pPr>
            <a:r>
              <a:rPr lang="en-US" sz="2800" dirty="0">
                <a:solidFill>
                  <a:schemeClr val="bg1"/>
                </a:solidFill>
              </a:rPr>
              <a:t>California is the state with highest customers with 7099 </a:t>
            </a:r>
            <a:r>
              <a:rPr lang="en-US" sz="2800" dirty="0" err="1">
                <a:solidFill>
                  <a:schemeClr val="bg1"/>
                </a:solidFill>
              </a:rPr>
              <a:t>i.e</a:t>
            </a:r>
            <a:r>
              <a:rPr lang="en-US" sz="2800" dirty="0">
                <a:solidFill>
                  <a:schemeClr val="bg1"/>
                </a:solidFill>
              </a:rPr>
              <a:t>  17.87%</a:t>
            </a:r>
          </a:p>
          <a:p>
            <a:pPr marL="571500" indent="-571500">
              <a:buFont typeface="Arial" panose="020B0604020202020204" pitchFamily="34" charset="0"/>
              <a:buChar char="•"/>
            </a:pPr>
            <a:endParaRPr lang="en-US" sz="2800" dirty="0">
              <a:solidFill>
                <a:schemeClr val="bg1"/>
              </a:solidFill>
            </a:endParaRPr>
          </a:p>
          <a:p>
            <a:pPr marL="571500" indent="-571500">
              <a:buFont typeface="Arial" panose="020B0604020202020204" pitchFamily="34" charset="0"/>
              <a:buChar char="•"/>
            </a:pPr>
            <a:r>
              <a:rPr lang="en-US" sz="2800" dirty="0">
                <a:solidFill>
                  <a:schemeClr val="bg1"/>
                </a:solidFill>
              </a:rPr>
              <a:t>Maine has lowest customers with count of 3</a:t>
            </a:r>
          </a:p>
          <a:p>
            <a:endParaRPr lang="en-US" sz="2800" dirty="0">
              <a:solidFill>
                <a:schemeClr val="bg1"/>
              </a:solidFill>
            </a:endParaRPr>
          </a:p>
          <a:p>
            <a:pPr marL="571500" indent="-571500">
              <a:buFont typeface="Arial" panose="020B0604020202020204" pitchFamily="34" charset="0"/>
              <a:buChar char="•"/>
            </a:pPr>
            <a:r>
              <a:rPr lang="en-US" sz="2800" dirty="0">
                <a:solidFill>
                  <a:schemeClr val="bg1"/>
                </a:solidFill>
              </a:rPr>
              <a:t>Maine, </a:t>
            </a:r>
            <a:r>
              <a:rPr lang="en-US" sz="2800" dirty="0" err="1">
                <a:solidFill>
                  <a:schemeClr val="bg1"/>
                </a:solidFill>
              </a:rPr>
              <a:t>lowa</a:t>
            </a:r>
            <a:r>
              <a:rPr lang="en-US" sz="2800" dirty="0">
                <a:solidFill>
                  <a:schemeClr val="bg1"/>
                </a:solidFill>
              </a:rPr>
              <a:t>, Indiana are the 3 states loan status is Fully paid</a:t>
            </a:r>
          </a:p>
          <a:p>
            <a:pPr marL="571500" indent="-571500">
              <a:buFont typeface="Arial" panose="020B0604020202020204" pitchFamily="34" charset="0"/>
              <a:buChar char="•"/>
            </a:pPr>
            <a:endParaRPr lang="en-US" sz="2800" dirty="0">
              <a:solidFill>
                <a:schemeClr val="bg1"/>
              </a:solidFill>
            </a:endParaRPr>
          </a:p>
          <a:p>
            <a:pPr marL="571500" indent="-571500">
              <a:buFont typeface="Arial" panose="020B0604020202020204" pitchFamily="34" charset="0"/>
              <a:buChar char="•"/>
            </a:pPr>
            <a:r>
              <a:rPr lang="en-US" sz="2800" dirty="0">
                <a:solidFill>
                  <a:schemeClr val="bg1"/>
                </a:solidFill>
              </a:rPr>
              <a:t>Nebraska ,Nevada are charged off with 60% and 21.7%</a:t>
            </a:r>
          </a:p>
          <a:p>
            <a:pPr marL="285750" indent="-285750" algn="ctr" eaLnBrk="1" fontAlgn="auto" hangingPunct="1">
              <a:spcBef>
                <a:spcPts val="0"/>
              </a:spcBef>
              <a:spcAft>
                <a:spcPts val="0"/>
              </a:spcAft>
              <a:buFont typeface="Arial" panose="020B0604020202020204" pitchFamily="34" charset="0"/>
              <a:buChar char="•"/>
              <a:defRPr/>
            </a:pPr>
            <a:endParaRPr lang="en-US" altLang="zh-CN" sz="1100" dirty="0">
              <a:solidFill>
                <a:schemeClr val="bg1"/>
              </a:solidFill>
            </a:endParaRPr>
          </a:p>
        </p:txBody>
      </p:sp>
    </p:spTree>
    <p:extLst>
      <p:ext uri="{BB962C8B-B14F-4D97-AF65-F5344CB8AC3E}">
        <p14:creationId xmlns:p14="http://schemas.microsoft.com/office/powerpoint/2010/main" val="263581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2000">
              <a:srgbClr val="000000">
                <a:alpha val="49000"/>
              </a:srgbClr>
            </a:gs>
            <a:gs pos="100000">
              <a:srgbClr val="002060"/>
            </a:gs>
          </a:gsLst>
          <a:lin ang="2700000" scaled="0"/>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21D807-5A4E-E5F6-199A-8178FDD1894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23" b="7123"/>
          <a:stretch>
            <a:fillRect/>
          </a:stretch>
        </p:blipFill>
        <p:spPr>
          <a:xfrm>
            <a:off x="1" y="-261256"/>
            <a:ext cx="24930938" cy="14238512"/>
          </a:xfrm>
        </p:spPr>
      </p:pic>
      <p:sp>
        <p:nvSpPr>
          <p:cNvPr id="7" name="Rectangle 6">
            <a:extLst>
              <a:ext uri="{FF2B5EF4-FFF2-40B4-BE49-F238E27FC236}">
                <a16:creationId xmlns:a16="http://schemas.microsoft.com/office/drawing/2014/main" id="{A033BA67-E0AF-4F45-AC59-548701C43E31}"/>
              </a:ext>
            </a:extLst>
          </p:cNvPr>
          <p:cNvSpPr/>
          <p:nvPr/>
        </p:nvSpPr>
        <p:spPr>
          <a:xfrm rot="10800000" flipV="1">
            <a:off x="-1" y="-261256"/>
            <a:ext cx="24930939" cy="14238512"/>
          </a:xfrm>
          <a:prstGeom prst="rect">
            <a:avLst/>
          </a:prstGeom>
          <a:gradFill>
            <a:gsLst>
              <a:gs pos="12000">
                <a:srgbClr val="000000">
                  <a:alpha val="47000"/>
                </a:srgbClr>
              </a:gs>
              <a:gs pos="100000">
                <a:srgbClr val="00206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8041B45-6D95-662B-F69E-302BEBBEF814}"/>
              </a:ext>
            </a:extLst>
          </p:cNvPr>
          <p:cNvSpPr txBox="1">
            <a:spLocks/>
          </p:cNvSpPr>
          <p:nvPr/>
        </p:nvSpPr>
        <p:spPr>
          <a:xfrm>
            <a:off x="2592925" y="-40908"/>
            <a:ext cx="21320020" cy="1280890"/>
          </a:xfrm>
          <a:prstGeom prst="rect">
            <a:avLst/>
          </a:prstGeom>
        </p:spPr>
        <p:txBody>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algn="ctr"/>
            <a:r>
              <a:rPr lang="en-US" sz="4800" b="1" dirty="0">
                <a:solidFill>
                  <a:schemeClr val="bg1"/>
                </a:solidFill>
                <a:latin typeface="Algerian" panose="04020705040A02060702" pitchFamily="82" charset="0"/>
              </a:rPr>
              <a:t>KPI 5: Home ownership vs Last Payment date</a:t>
            </a:r>
            <a:endParaRPr lang="en-IN" sz="4800" b="1" dirty="0">
              <a:solidFill>
                <a:schemeClr val="bg1"/>
              </a:solidFill>
              <a:latin typeface="Algerian" panose="04020705040A02060702" pitchFamily="82" charset="0"/>
            </a:endParaRPr>
          </a:p>
        </p:txBody>
      </p:sp>
      <p:pic>
        <p:nvPicPr>
          <p:cNvPr id="9" name="Picture 8">
            <a:extLst>
              <a:ext uri="{FF2B5EF4-FFF2-40B4-BE49-F238E27FC236}">
                <a16:creationId xmlns:a16="http://schemas.microsoft.com/office/drawing/2014/main" id="{EA28C8F0-4B1A-8C38-ADC0-6F2239E9877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 y="958058"/>
            <a:ext cx="10459568" cy="6793830"/>
          </a:xfrm>
          <a:prstGeom prst="rect">
            <a:avLst/>
          </a:prstGeom>
        </p:spPr>
      </p:pic>
      <p:sp>
        <p:nvSpPr>
          <p:cNvPr id="2" name="TextBox 1">
            <a:extLst>
              <a:ext uri="{FF2B5EF4-FFF2-40B4-BE49-F238E27FC236}">
                <a16:creationId xmlns:a16="http://schemas.microsoft.com/office/drawing/2014/main" id="{E9568FD2-7BC4-15BC-7F7E-96C28608BA40}"/>
              </a:ext>
            </a:extLst>
          </p:cNvPr>
          <p:cNvSpPr txBox="1"/>
          <p:nvPr/>
        </p:nvSpPr>
        <p:spPr>
          <a:xfrm>
            <a:off x="5721928" y="8133581"/>
            <a:ext cx="12132129" cy="707886"/>
          </a:xfrm>
          <a:prstGeom prst="rect">
            <a:avLst/>
          </a:prstGeom>
          <a:noFill/>
        </p:spPr>
        <p:txBody>
          <a:bodyPr wrap="square" rtlCol="0">
            <a:spAutoFit/>
          </a:bodyPr>
          <a:lstStyle/>
          <a:p>
            <a:pPr algn="ctr"/>
            <a:r>
              <a:rPr lang="en-US" sz="4000" dirty="0">
                <a:solidFill>
                  <a:schemeClr val="bg1"/>
                </a:solidFill>
                <a:latin typeface="Arial Black" panose="020B0A04020102020204" pitchFamily="34" charset="0"/>
              </a:rPr>
              <a:t>OBSERVATIONS</a:t>
            </a:r>
          </a:p>
        </p:txBody>
      </p:sp>
      <p:sp>
        <p:nvSpPr>
          <p:cNvPr id="3" name="TextBox 2">
            <a:extLst>
              <a:ext uri="{FF2B5EF4-FFF2-40B4-BE49-F238E27FC236}">
                <a16:creationId xmlns:a16="http://schemas.microsoft.com/office/drawing/2014/main" id="{4FB19361-D46E-2344-37A0-0724F97B726B}"/>
              </a:ext>
            </a:extLst>
          </p:cNvPr>
          <p:cNvSpPr txBox="1"/>
          <p:nvPr/>
        </p:nvSpPr>
        <p:spPr>
          <a:xfrm>
            <a:off x="2" y="8720399"/>
            <a:ext cx="12886033" cy="416146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dirty="0">
                <a:solidFill>
                  <a:schemeClr val="bg1"/>
                </a:solidFill>
              </a:rPr>
              <a:t>For the Mortgage last payment was done on 5/1/2016 which is higher than other type of home ownership which is at 56,306K</a:t>
            </a:r>
          </a:p>
          <a:p>
            <a:pPr marL="457200" indent="-457200">
              <a:lnSpc>
                <a:spcPct val="150000"/>
              </a:lnSpc>
              <a:buFont typeface="Arial" panose="020B0604020202020204" pitchFamily="34" charset="0"/>
              <a:buChar char="•"/>
            </a:pPr>
            <a:r>
              <a:rPr lang="en-US" dirty="0">
                <a:solidFill>
                  <a:schemeClr val="bg1"/>
                </a:solidFill>
              </a:rPr>
              <a:t>Then followed by the Rent type with 41,687K on 5/1/2016</a:t>
            </a:r>
            <a:endParaRPr lang="en-IN" dirty="0">
              <a:solidFill>
                <a:schemeClr val="bg1"/>
              </a:solidFill>
            </a:endParaRPr>
          </a:p>
          <a:p>
            <a:pPr marL="457200" indent="-457200">
              <a:lnSpc>
                <a:spcPct val="150000"/>
              </a:lnSpc>
              <a:buFont typeface="Arial" panose="020B0604020202020204" pitchFamily="34" charset="0"/>
              <a:buChar char="•"/>
            </a:pPr>
            <a:r>
              <a:rPr lang="en-IN" dirty="0">
                <a:solidFill>
                  <a:schemeClr val="bg1"/>
                </a:solidFill>
              </a:rPr>
              <a:t>The lowest amount of payment done by None type of Homeownership which is on 2/1/2011 with 1K</a:t>
            </a:r>
            <a:endParaRPr lang="en-US" dirty="0">
              <a:solidFill>
                <a:schemeClr val="bg1"/>
              </a:solidFill>
            </a:endParaRPr>
          </a:p>
        </p:txBody>
      </p:sp>
      <p:sp>
        <p:nvSpPr>
          <p:cNvPr id="13" name="TextBox 12">
            <a:extLst>
              <a:ext uri="{FF2B5EF4-FFF2-40B4-BE49-F238E27FC236}">
                <a16:creationId xmlns:a16="http://schemas.microsoft.com/office/drawing/2014/main" id="{848590EF-9FAC-779D-BAA5-A681C28220EC}"/>
              </a:ext>
            </a:extLst>
          </p:cNvPr>
          <p:cNvSpPr txBox="1"/>
          <p:nvPr/>
        </p:nvSpPr>
        <p:spPr>
          <a:xfrm>
            <a:off x="14222504" y="8983464"/>
            <a:ext cx="10494005" cy="3970318"/>
          </a:xfrm>
          <a:prstGeom prst="rect">
            <a:avLst/>
          </a:prstGeom>
          <a:noFill/>
        </p:spPr>
        <p:txBody>
          <a:bodyPr wrap="square" rtlCol="0">
            <a:spAutoFit/>
          </a:bodyPr>
          <a:lstStyle/>
          <a:p>
            <a:pPr marL="285750" indent="-285750" eaLnBrk="1" fontAlgn="auto" hangingPunct="1">
              <a:spcBef>
                <a:spcPts val="0"/>
              </a:spcBef>
              <a:spcAft>
                <a:spcPts val="0"/>
              </a:spcAft>
              <a:buFont typeface="Arial" panose="020B0604020202020204" pitchFamily="34" charset="0"/>
              <a:buChar char="•"/>
              <a:defRPr/>
            </a:pPr>
            <a:r>
              <a:rPr lang="en-US" altLang="zh-CN" sz="3600" dirty="0">
                <a:solidFill>
                  <a:schemeClr val="bg1"/>
                </a:solidFill>
              </a:rPr>
              <a:t>44.46% of our customers are living in mortgage.</a:t>
            </a:r>
          </a:p>
          <a:p>
            <a:pPr eaLnBrk="1" fontAlgn="auto" hangingPunct="1">
              <a:spcBef>
                <a:spcPts val="0"/>
              </a:spcBef>
              <a:spcAft>
                <a:spcPts val="0"/>
              </a:spcAft>
              <a:defRPr/>
            </a:pPr>
            <a:endParaRPr lang="en-US" altLang="zh-CN" sz="3600" dirty="0">
              <a:solidFill>
                <a:schemeClr val="bg1"/>
              </a:solidFill>
            </a:endParaRPr>
          </a:p>
          <a:p>
            <a:pPr marL="285750" indent="-285750" eaLnBrk="1" fontAlgn="auto" hangingPunct="1">
              <a:spcBef>
                <a:spcPts val="0"/>
              </a:spcBef>
              <a:spcAft>
                <a:spcPts val="0"/>
              </a:spcAft>
              <a:buFont typeface="Arial" panose="020B0604020202020204" pitchFamily="34" charset="0"/>
              <a:buChar char="•"/>
              <a:defRPr/>
            </a:pPr>
            <a:r>
              <a:rPr lang="en-US" altLang="zh-CN" sz="3600" dirty="0">
                <a:solidFill>
                  <a:schemeClr val="bg1"/>
                </a:solidFill>
              </a:rPr>
              <a:t>47.58% of customers are living in rent.</a:t>
            </a:r>
          </a:p>
          <a:p>
            <a:pPr marL="285750" indent="-285750" eaLnBrk="1" fontAlgn="auto" hangingPunct="1">
              <a:spcBef>
                <a:spcPts val="0"/>
              </a:spcBef>
              <a:spcAft>
                <a:spcPts val="0"/>
              </a:spcAft>
              <a:buFont typeface="Arial" panose="020B0604020202020204" pitchFamily="34" charset="0"/>
              <a:buChar char="•"/>
              <a:defRPr/>
            </a:pPr>
            <a:r>
              <a:rPr lang="en-US" altLang="zh-CN" sz="3600" dirty="0">
                <a:solidFill>
                  <a:schemeClr val="bg1"/>
                </a:solidFill>
              </a:rPr>
              <a:t>Only 7.7% of companies Customer have their own home</a:t>
            </a:r>
          </a:p>
          <a:p>
            <a:pPr marL="285750" indent="-285750" eaLnBrk="1" fontAlgn="auto" hangingPunct="1">
              <a:spcBef>
                <a:spcPts val="0"/>
              </a:spcBef>
              <a:spcAft>
                <a:spcPts val="0"/>
              </a:spcAft>
              <a:buFont typeface="Arial" panose="020B0604020202020204" pitchFamily="34" charset="0"/>
              <a:buChar char="•"/>
              <a:defRPr/>
            </a:pPr>
            <a:r>
              <a:rPr lang="en-US" altLang="zh-CN" sz="3600" dirty="0">
                <a:solidFill>
                  <a:schemeClr val="bg1"/>
                </a:solidFill>
              </a:rPr>
              <a:t>And for the other 0.25% of customer are living. </a:t>
            </a:r>
          </a:p>
          <a:p>
            <a:pPr eaLnBrk="1" fontAlgn="auto" hangingPunct="1">
              <a:spcBef>
                <a:spcPts val="0"/>
              </a:spcBef>
              <a:spcAft>
                <a:spcPts val="0"/>
              </a:spcAft>
              <a:defRPr/>
            </a:pPr>
            <a:endParaRPr lang="en-IN" dirty="0"/>
          </a:p>
        </p:txBody>
      </p:sp>
      <p:pic>
        <p:nvPicPr>
          <p:cNvPr id="15" name="Picture 14">
            <a:extLst>
              <a:ext uri="{FF2B5EF4-FFF2-40B4-BE49-F238E27FC236}">
                <a16:creationId xmlns:a16="http://schemas.microsoft.com/office/drawing/2014/main" id="{7A93D746-7492-1741-B006-4E8467596981}"/>
              </a:ext>
            </a:extLst>
          </p:cNvPr>
          <p:cNvPicPr>
            <a:picLocks noChangeAspect="1"/>
          </p:cNvPicPr>
          <p:nvPr/>
        </p:nvPicPr>
        <p:blipFill>
          <a:blip r:embed="rId4"/>
          <a:stretch>
            <a:fillRect/>
          </a:stretch>
        </p:blipFill>
        <p:spPr>
          <a:xfrm>
            <a:off x="13252935" y="958058"/>
            <a:ext cx="10459568" cy="6793830"/>
          </a:xfrm>
          <a:prstGeom prst="rect">
            <a:avLst/>
          </a:prstGeom>
        </p:spPr>
      </p:pic>
    </p:spTree>
    <p:extLst>
      <p:ext uri="{BB962C8B-B14F-4D97-AF65-F5344CB8AC3E}">
        <p14:creationId xmlns:p14="http://schemas.microsoft.com/office/powerpoint/2010/main" val="1048434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P spid="13" grpId="0"/>
    </p:bldLst>
  </p:timing>
</p:sld>
</file>

<file path=ppt/theme/theme1.xml><?xml version="1.0" encoding="utf-8"?>
<a:theme xmlns:a="http://schemas.openxmlformats.org/drawingml/2006/main" name="Office Theme">
  <a:themeElements>
    <a:clrScheme name="TSQ Roadmaps V1 Light">
      <a:dk1>
        <a:srgbClr val="616161"/>
      </a:dk1>
      <a:lt1>
        <a:srgbClr val="FFFFFF"/>
      </a:lt1>
      <a:dk2>
        <a:srgbClr val="000000"/>
      </a:dk2>
      <a:lt2>
        <a:srgbClr val="FEFFFF"/>
      </a:lt2>
      <a:accent1>
        <a:srgbClr val="354E67"/>
      </a:accent1>
      <a:accent2>
        <a:srgbClr val="D34F3E"/>
      </a:accent2>
      <a:accent3>
        <a:srgbClr val="397F87"/>
      </a:accent3>
      <a:accent4>
        <a:srgbClr val="E4914C"/>
      </a:accent4>
      <a:accent5>
        <a:srgbClr val="6D6E70"/>
      </a:accent5>
      <a:accent6>
        <a:srgbClr val="D5D5D5"/>
      </a:accent6>
      <a:hlink>
        <a:srgbClr val="A9A9A9"/>
      </a:hlink>
      <a:folHlink>
        <a:srgbClr val="FE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91189</TotalTime>
  <Words>979</Words>
  <Application>Microsoft Office PowerPoint</Application>
  <PresentationFormat>Custom</PresentationFormat>
  <Paragraphs>120</Paragraphs>
  <Slides>17</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微软雅黑</vt:lpstr>
      <vt:lpstr>Algerian</vt:lpstr>
      <vt:lpstr>Arial</vt:lpstr>
      <vt:lpstr>Arial Black</vt:lpstr>
      <vt:lpstr>Bernard MT Condensed</vt:lpstr>
      <vt:lpstr>Britannic Bold</vt:lpstr>
      <vt:lpstr>Calibri</vt:lpstr>
      <vt:lpstr>Calibri Light</vt:lpstr>
      <vt:lpstr>Calisto MT</vt:lpstr>
      <vt:lpstr>Century Gothic</vt:lpstr>
      <vt:lpstr>Courier New</vt:lpstr>
      <vt:lpstr>Franklin Gothic Demi</vt:lpstr>
      <vt:lpstr>Montserrat Light</vt:lpstr>
      <vt:lpstr>Segoe UI</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Shree</dc:creator>
  <cp:keywords/>
  <dc:description/>
  <cp:lastModifiedBy>Shree</cp:lastModifiedBy>
  <cp:revision>16475</cp:revision>
  <dcterms:created xsi:type="dcterms:W3CDTF">2014-11-12T21:47:38Z</dcterms:created>
  <dcterms:modified xsi:type="dcterms:W3CDTF">2023-07-16T10:38:30Z</dcterms:modified>
  <cp:category/>
</cp:coreProperties>
</file>